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48"/>
  </p:notesMasterIdLst>
  <p:sldIdLst>
    <p:sldId id="256" r:id="rId6"/>
    <p:sldId id="257" r:id="rId7"/>
    <p:sldId id="258" r:id="rId8"/>
    <p:sldId id="259" r:id="rId9"/>
    <p:sldId id="260" r:id="rId10"/>
    <p:sldId id="261" r:id="rId11"/>
    <p:sldId id="262" r:id="rId12"/>
    <p:sldId id="300"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4" r:id="rId43"/>
    <p:sldId id="295" r:id="rId44"/>
    <p:sldId id="296" r:id="rId45"/>
    <p:sldId id="297" r:id="rId46"/>
    <p:sldId id="298"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0" name="PlaceHolder 1"/>
          <p:cNvSpPr>
            <a:spLocks noGrp="1"/>
          </p:cNvSpPr>
          <p:nvPr>
            <p:ph type="body"/>
          </p:nvPr>
        </p:nvSpPr>
        <p:spPr>
          <a:xfrm>
            <a:off x="756000" y="5078520"/>
            <a:ext cx="6047640" cy="4811040"/>
          </a:xfrm>
          <a:prstGeom prst="rect">
            <a:avLst/>
          </a:prstGeom>
        </p:spPr>
        <p:txBody>
          <a:bodyPr lIns="0" tIns="0" rIns="0" bIns="0"/>
          <a:lstStyle/>
          <a:p>
            <a:r>
              <a:rPr lang="pt-BR" sz="2000">
                <a:latin typeface="Arial"/>
              </a:rPr>
              <a:t>Clique para editar o formato de notas</a:t>
            </a:r>
            <a:endParaRPr/>
          </a:p>
        </p:txBody>
      </p:sp>
      <p:sp>
        <p:nvSpPr>
          <p:cNvPr id="181" name="PlaceHolder 2"/>
          <p:cNvSpPr>
            <a:spLocks noGrp="1"/>
          </p:cNvSpPr>
          <p:nvPr>
            <p:ph type="hdr"/>
          </p:nvPr>
        </p:nvSpPr>
        <p:spPr>
          <a:xfrm>
            <a:off x="0" y="0"/>
            <a:ext cx="3280680" cy="534240"/>
          </a:xfrm>
          <a:prstGeom prst="rect">
            <a:avLst/>
          </a:prstGeom>
        </p:spPr>
        <p:txBody>
          <a:bodyPr lIns="0" tIns="0" rIns="0" bIns="0"/>
          <a:lstStyle/>
          <a:p>
            <a:r>
              <a:rPr lang="pt-BR" sz="1400">
                <a:latin typeface="Times New Roman"/>
              </a:rPr>
              <a:t>&lt;cabeçalho&gt;</a:t>
            </a:r>
            <a:endParaRPr/>
          </a:p>
        </p:txBody>
      </p:sp>
      <p:sp>
        <p:nvSpPr>
          <p:cNvPr id="182" name="PlaceHolder 3"/>
          <p:cNvSpPr>
            <a:spLocks noGrp="1"/>
          </p:cNvSpPr>
          <p:nvPr>
            <p:ph type="dt"/>
          </p:nvPr>
        </p:nvSpPr>
        <p:spPr>
          <a:xfrm>
            <a:off x="4278960" y="0"/>
            <a:ext cx="3280680" cy="534240"/>
          </a:xfrm>
          <a:prstGeom prst="rect">
            <a:avLst/>
          </a:prstGeom>
        </p:spPr>
        <p:txBody>
          <a:bodyPr lIns="0" tIns="0" rIns="0" bIns="0"/>
          <a:lstStyle/>
          <a:p>
            <a:pPr algn="r"/>
            <a:r>
              <a:rPr lang="pt-BR" sz="1400">
                <a:latin typeface="Times New Roman"/>
              </a:rPr>
              <a:t>&lt;data/hora&gt;</a:t>
            </a:r>
            <a:endParaRPr/>
          </a:p>
        </p:txBody>
      </p:sp>
      <p:sp>
        <p:nvSpPr>
          <p:cNvPr id="183" name="PlaceHolder 4"/>
          <p:cNvSpPr>
            <a:spLocks noGrp="1"/>
          </p:cNvSpPr>
          <p:nvPr>
            <p:ph type="ftr"/>
          </p:nvPr>
        </p:nvSpPr>
        <p:spPr>
          <a:xfrm>
            <a:off x="0" y="10157400"/>
            <a:ext cx="3280680" cy="534240"/>
          </a:xfrm>
          <a:prstGeom prst="rect">
            <a:avLst/>
          </a:prstGeom>
        </p:spPr>
        <p:txBody>
          <a:bodyPr lIns="0" tIns="0" rIns="0" bIns="0" anchor="b"/>
          <a:lstStyle/>
          <a:p>
            <a:r>
              <a:rPr lang="pt-BR" sz="1400">
                <a:latin typeface="Times New Roman"/>
              </a:rPr>
              <a:t>&lt;rodapé&gt;</a:t>
            </a:r>
            <a:endParaRPr/>
          </a:p>
        </p:txBody>
      </p:sp>
      <p:sp>
        <p:nvSpPr>
          <p:cNvPr id="184" name="PlaceHolder 5"/>
          <p:cNvSpPr>
            <a:spLocks noGrp="1"/>
          </p:cNvSpPr>
          <p:nvPr>
            <p:ph type="sldNum"/>
          </p:nvPr>
        </p:nvSpPr>
        <p:spPr>
          <a:xfrm>
            <a:off x="4278960" y="10157400"/>
            <a:ext cx="3280680" cy="534240"/>
          </a:xfrm>
          <a:prstGeom prst="rect">
            <a:avLst/>
          </a:prstGeom>
        </p:spPr>
        <p:txBody>
          <a:bodyPr lIns="0" tIns="0" rIns="0" bIns="0" anchor="b"/>
          <a:lstStyle/>
          <a:p>
            <a:pPr algn="r"/>
            <a:fld id="{6115A2AA-1994-4645-BC7D-A172719B81FB}" type="slidenum">
              <a:rPr lang="pt-BR" sz="1400">
                <a:latin typeface="Times New Roman"/>
              </a:rPr>
              <a:pPr algn="r"/>
              <a:t>‹Nº›</a:t>
            </a:fld>
            <a:endParaRPr/>
          </a:p>
        </p:txBody>
      </p:sp>
    </p:spTree>
    <p:extLst>
      <p:ext uri="{BB962C8B-B14F-4D97-AF65-F5344CB8AC3E}">
        <p14:creationId xmlns:p14="http://schemas.microsoft.com/office/powerpoint/2010/main" xmlns="" val="103077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357"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BDE1A64-035D-4C94-A6EF-4F1E720A7399}" type="slidenum">
              <a:rPr lang="pt-BR" sz="1200" strike="noStrike">
                <a:solidFill>
                  <a:srgbClr val="000000"/>
                </a:solidFill>
                <a:latin typeface="+mn-lt"/>
                <a:ea typeface="+mn-ea"/>
              </a:rPr>
              <a:pPr algn="r">
                <a:lnSpc>
                  <a:spcPct val="100000"/>
                </a:lnSpc>
              </a:pPr>
              <a:t>5</a:t>
            </a:fld>
            <a:endParaRPr/>
          </a:p>
        </p:txBody>
      </p:sp>
    </p:spTree>
    <p:extLst>
      <p:ext uri="{BB962C8B-B14F-4D97-AF65-F5344CB8AC3E}">
        <p14:creationId xmlns:p14="http://schemas.microsoft.com/office/powerpoint/2010/main" xmlns="" val="22489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359"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FC27380-D86E-4C04-9B9C-ED11C40E986D}" type="slidenum">
              <a:rPr lang="pt-BR" sz="1200" strike="noStrike">
                <a:solidFill>
                  <a:srgbClr val="000000"/>
                </a:solidFill>
                <a:latin typeface="+mn-lt"/>
                <a:ea typeface="+mn-ea"/>
              </a:rPr>
              <a:pPr algn="r">
                <a:lnSpc>
                  <a:spcPct val="100000"/>
                </a:lnSpc>
              </a:pPr>
              <a:t>9</a:t>
            </a:fld>
            <a:endParaRPr/>
          </a:p>
        </p:txBody>
      </p:sp>
    </p:spTree>
    <p:extLst>
      <p:ext uri="{BB962C8B-B14F-4D97-AF65-F5344CB8AC3E}">
        <p14:creationId xmlns:p14="http://schemas.microsoft.com/office/powerpoint/2010/main" xmlns="" val="51132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361"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2216E73-DE79-498C-8FE9-1D9CD9278486}" type="slidenum">
              <a:rPr lang="pt-BR" sz="1200" strike="noStrike">
                <a:solidFill>
                  <a:srgbClr val="000000"/>
                </a:solidFill>
                <a:latin typeface="+mn-lt"/>
                <a:ea typeface="+mn-ea"/>
              </a:rPr>
              <a:pPr algn="r">
                <a:lnSpc>
                  <a:spcPct val="100000"/>
                </a:lnSpc>
              </a:pPr>
              <a:t>14</a:t>
            </a:fld>
            <a:endParaRPr/>
          </a:p>
        </p:txBody>
      </p:sp>
    </p:spTree>
    <p:extLst>
      <p:ext uri="{BB962C8B-B14F-4D97-AF65-F5344CB8AC3E}">
        <p14:creationId xmlns:p14="http://schemas.microsoft.com/office/powerpoint/2010/main" xmlns="" val="410215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363"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FDE2A50-9555-4052-BCB9-23D2A37F0EC5}" type="slidenum">
              <a:rPr lang="pt-BR" sz="1200" strike="noStrike">
                <a:solidFill>
                  <a:srgbClr val="000000"/>
                </a:solidFill>
                <a:latin typeface="+mn-lt"/>
                <a:ea typeface="+mn-ea"/>
              </a:rPr>
              <a:pPr algn="r">
                <a:lnSpc>
                  <a:spcPct val="100000"/>
                </a:lnSpc>
              </a:pPr>
              <a:t>15</a:t>
            </a:fld>
            <a:endParaRPr/>
          </a:p>
        </p:txBody>
      </p:sp>
    </p:spTree>
    <p:extLst>
      <p:ext uri="{BB962C8B-B14F-4D97-AF65-F5344CB8AC3E}">
        <p14:creationId xmlns:p14="http://schemas.microsoft.com/office/powerpoint/2010/main" xmlns="" val="409132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Imagem 33"/>
          <p:cNvPicPr/>
          <p:nvPr/>
        </p:nvPicPr>
        <p:blipFill>
          <a:blip r:embed="rId2"/>
          <a:stretch/>
        </p:blipFill>
        <p:spPr>
          <a:xfrm>
            <a:off x="2079000" y="1604520"/>
            <a:ext cx="4984920" cy="3977280"/>
          </a:xfrm>
          <a:prstGeom prst="rect">
            <a:avLst/>
          </a:prstGeom>
          <a:ln>
            <a:noFill/>
          </a:ln>
        </p:spPr>
      </p:pic>
      <p:pic>
        <p:nvPicPr>
          <p:cNvPr id="35" name="Imagem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Imagem 69"/>
          <p:cNvPicPr/>
          <p:nvPr/>
        </p:nvPicPr>
        <p:blipFill>
          <a:blip r:embed="rId2"/>
          <a:stretch/>
        </p:blipFill>
        <p:spPr>
          <a:xfrm>
            <a:off x="2079000" y="1604520"/>
            <a:ext cx="4984920" cy="3977280"/>
          </a:xfrm>
          <a:prstGeom prst="rect">
            <a:avLst/>
          </a:prstGeom>
          <a:ln>
            <a:noFill/>
          </a:ln>
        </p:spPr>
      </p:pic>
      <p:pic>
        <p:nvPicPr>
          <p:cNvPr id="71" name="Imagem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6" name="Imagem 105"/>
          <p:cNvPicPr/>
          <p:nvPr/>
        </p:nvPicPr>
        <p:blipFill>
          <a:blip r:embed="rId2"/>
          <a:stretch/>
        </p:blipFill>
        <p:spPr>
          <a:xfrm>
            <a:off x="2079000" y="1604520"/>
            <a:ext cx="4984920" cy="3977280"/>
          </a:xfrm>
          <a:prstGeom prst="rect">
            <a:avLst/>
          </a:prstGeom>
          <a:ln>
            <a:noFill/>
          </a:ln>
        </p:spPr>
      </p:pic>
      <p:pic>
        <p:nvPicPr>
          <p:cNvPr id="107" name="Imagem 10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2" name="Imagem 141"/>
          <p:cNvPicPr/>
          <p:nvPr/>
        </p:nvPicPr>
        <p:blipFill>
          <a:blip r:embed="rId2"/>
          <a:stretch/>
        </p:blipFill>
        <p:spPr>
          <a:xfrm>
            <a:off x="2079000" y="1604520"/>
            <a:ext cx="4984920" cy="3977280"/>
          </a:xfrm>
          <a:prstGeom prst="rect">
            <a:avLst/>
          </a:prstGeom>
          <a:ln>
            <a:noFill/>
          </a:ln>
        </p:spPr>
      </p:pic>
      <p:pic>
        <p:nvPicPr>
          <p:cNvPr id="143" name="Imagem 142"/>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9"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52"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8"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6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6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7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7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76"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77"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78" name="Imagem 177"/>
          <p:cNvPicPr/>
          <p:nvPr/>
        </p:nvPicPr>
        <p:blipFill>
          <a:blip r:embed="rId2"/>
          <a:stretch/>
        </p:blipFill>
        <p:spPr>
          <a:xfrm>
            <a:off x="2079000" y="1604520"/>
            <a:ext cx="4984920" cy="3977280"/>
          </a:xfrm>
          <a:prstGeom prst="rect">
            <a:avLst/>
          </a:prstGeom>
          <a:ln>
            <a:noFill/>
          </a:ln>
        </p:spPr>
      </p:pic>
      <p:pic>
        <p:nvPicPr>
          <p:cNvPr id="179" name="Imagem 178"/>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r>
              <a:rPr lang="es-ES">
                <a:latin typeface="Arial"/>
              </a:rPr>
              <a:t>Clique para editar o formato do texto do título</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ES">
                <a:latin typeface="Arial"/>
              </a:rPr>
              <a:t>Clique para editar o formato do texto da estrutura de tópicos</a:t>
            </a:r>
            <a:endParaRPr/>
          </a:p>
          <a:p>
            <a:pPr lvl="1">
              <a:buSzPct val="75000"/>
              <a:buFont typeface="StarSymbol"/>
              <a:buChar char=""/>
            </a:pPr>
            <a:r>
              <a:rPr lang="es-ES">
                <a:latin typeface="Arial"/>
              </a:rPr>
              <a:t>2.º Nível da estrutura de tópicos</a:t>
            </a:r>
            <a:endParaRPr/>
          </a:p>
          <a:p>
            <a:pPr lvl="2">
              <a:buSzPct val="45000"/>
              <a:buFont typeface="StarSymbol"/>
              <a:buChar char=""/>
            </a:pPr>
            <a:r>
              <a:rPr lang="es-ES">
                <a:latin typeface="Arial"/>
              </a:rPr>
              <a:t>3.º Nível da estrutura de tópicos</a:t>
            </a:r>
            <a:endParaRPr/>
          </a:p>
          <a:p>
            <a:pPr lvl="3">
              <a:buSzPct val="75000"/>
              <a:buFont typeface="StarSymbol"/>
              <a:buChar char=""/>
            </a:pPr>
            <a:r>
              <a:rPr lang="es-ES">
                <a:latin typeface="Arial"/>
              </a:rPr>
              <a:t>4.º Nível da estrutura de tópicos</a:t>
            </a:r>
            <a:endParaRPr/>
          </a:p>
          <a:p>
            <a:pPr lvl="4">
              <a:buSzPct val="45000"/>
              <a:buFont typeface="StarSymbol"/>
              <a:buChar char=""/>
            </a:pPr>
            <a:r>
              <a:rPr lang="es-ES" sz="2000">
                <a:latin typeface="Arial"/>
              </a:rPr>
              <a:t>5.º Nível da estrutura de tópicos</a:t>
            </a:r>
            <a:endParaRPr/>
          </a:p>
          <a:p>
            <a:pPr lvl="5">
              <a:buSzPct val="45000"/>
              <a:buFont typeface="StarSymbol"/>
              <a:buChar char=""/>
            </a:pPr>
            <a:r>
              <a:rPr lang="es-ES" sz="2000">
                <a:latin typeface="Arial"/>
              </a:rPr>
              <a:t>6.º Nível da estrutura de tópicos</a:t>
            </a:r>
            <a:endParaRPr/>
          </a:p>
          <a:p>
            <a:pPr lvl="6">
              <a:buSzPct val="45000"/>
              <a:buFont typeface="StarSymbol"/>
              <a:buChar char=""/>
            </a:pPr>
            <a:r>
              <a:rPr lang="es-ES" sz="2000">
                <a:latin typeface="Arial"/>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r>
              <a:rPr lang="es-ES">
                <a:latin typeface="Arial"/>
              </a:rPr>
              <a:t>Clique para editar o formato do texto do título</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ES">
                <a:latin typeface="Arial"/>
              </a:rPr>
              <a:t>Clique para editar o formato do texto da estrutura de tópicos</a:t>
            </a:r>
            <a:endParaRPr/>
          </a:p>
          <a:p>
            <a:pPr lvl="1">
              <a:buSzPct val="75000"/>
              <a:buFont typeface="StarSymbol"/>
              <a:buChar char=""/>
            </a:pPr>
            <a:r>
              <a:rPr lang="es-ES">
                <a:latin typeface="Arial"/>
              </a:rPr>
              <a:t>2.º Nível da estrutura de tópicos</a:t>
            </a:r>
            <a:endParaRPr/>
          </a:p>
          <a:p>
            <a:pPr lvl="2">
              <a:buSzPct val="45000"/>
              <a:buFont typeface="StarSymbol"/>
              <a:buChar char=""/>
            </a:pPr>
            <a:r>
              <a:rPr lang="es-ES">
                <a:latin typeface="Arial"/>
              </a:rPr>
              <a:t>3.º Nível da estrutura de tópicos</a:t>
            </a:r>
            <a:endParaRPr/>
          </a:p>
          <a:p>
            <a:pPr lvl="3">
              <a:buSzPct val="75000"/>
              <a:buFont typeface="StarSymbol"/>
              <a:buChar char=""/>
            </a:pPr>
            <a:r>
              <a:rPr lang="es-ES">
                <a:latin typeface="Arial"/>
              </a:rPr>
              <a:t>4.º Nível da estrutura de tópicos</a:t>
            </a:r>
            <a:endParaRPr/>
          </a:p>
          <a:p>
            <a:pPr lvl="4">
              <a:buSzPct val="45000"/>
              <a:buFont typeface="StarSymbol"/>
              <a:buChar char=""/>
            </a:pPr>
            <a:r>
              <a:rPr lang="es-ES" sz="2000">
                <a:latin typeface="Arial"/>
              </a:rPr>
              <a:t>5.º Nível da estrutura de tópicos</a:t>
            </a:r>
            <a:endParaRPr/>
          </a:p>
          <a:p>
            <a:pPr lvl="5">
              <a:buSzPct val="45000"/>
              <a:buFont typeface="StarSymbol"/>
              <a:buChar char=""/>
            </a:pPr>
            <a:r>
              <a:rPr lang="es-ES" sz="2000">
                <a:latin typeface="Arial"/>
              </a:rPr>
              <a:t>6.º Nível da estrutura de tópicos</a:t>
            </a:r>
            <a:endParaRPr/>
          </a:p>
          <a:p>
            <a:pPr lvl="6">
              <a:buSzPct val="45000"/>
              <a:buFont typeface="StarSymbol"/>
              <a:buChar char=""/>
            </a:pPr>
            <a:r>
              <a:rPr lang="es-ES" sz="2000">
                <a:latin typeface="Arial"/>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r>
              <a:rPr lang="es-ES">
                <a:latin typeface="Arial"/>
              </a:rPr>
              <a:t>Clique para editar o formato do texto do título</a:t>
            </a:r>
            <a:endParaRP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ES">
                <a:latin typeface="Arial"/>
              </a:rPr>
              <a:t>Clique para editar o formato do texto da estrutura de tópicos</a:t>
            </a:r>
            <a:endParaRPr/>
          </a:p>
          <a:p>
            <a:pPr lvl="1">
              <a:buSzPct val="75000"/>
              <a:buFont typeface="StarSymbol"/>
              <a:buChar char=""/>
            </a:pPr>
            <a:r>
              <a:rPr lang="es-ES">
                <a:latin typeface="Arial"/>
              </a:rPr>
              <a:t>2.º Nível da estrutura de tópicos</a:t>
            </a:r>
            <a:endParaRPr/>
          </a:p>
          <a:p>
            <a:pPr lvl="2">
              <a:buSzPct val="45000"/>
              <a:buFont typeface="StarSymbol"/>
              <a:buChar char=""/>
            </a:pPr>
            <a:r>
              <a:rPr lang="es-ES">
                <a:latin typeface="Arial"/>
              </a:rPr>
              <a:t>3.º Nível da estrutura de tópicos</a:t>
            </a:r>
            <a:endParaRPr/>
          </a:p>
          <a:p>
            <a:pPr lvl="3">
              <a:buSzPct val="75000"/>
              <a:buFont typeface="StarSymbol"/>
              <a:buChar char=""/>
            </a:pPr>
            <a:r>
              <a:rPr lang="es-ES">
                <a:latin typeface="Arial"/>
              </a:rPr>
              <a:t>4.º Nível da estrutura de tópicos</a:t>
            </a:r>
            <a:endParaRPr/>
          </a:p>
          <a:p>
            <a:pPr lvl="4">
              <a:buSzPct val="45000"/>
              <a:buFont typeface="StarSymbol"/>
              <a:buChar char=""/>
            </a:pPr>
            <a:r>
              <a:rPr lang="es-ES" sz="2000">
                <a:latin typeface="Arial"/>
              </a:rPr>
              <a:t>5.º Nível da estrutura de tópicos</a:t>
            </a:r>
            <a:endParaRPr/>
          </a:p>
          <a:p>
            <a:pPr lvl="5">
              <a:buSzPct val="45000"/>
              <a:buFont typeface="StarSymbol"/>
              <a:buChar char=""/>
            </a:pPr>
            <a:r>
              <a:rPr lang="es-ES" sz="2000">
                <a:latin typeface="Arial"/>
              </a:rPr>
              <a:t>6.º Nível da estrutura de tópicos</a:t>
            </a:r>
            <a:endParaRPr/>
          </a:p>
          <a:p>
            <a:pPr lvl="6">
              <a:buSzPct val="45000"/>
              <a:buFont typeface="StarSymbol"/>
              <a:buChar char=""/>
            </a:pPr>
            <a:r>
              <a:rPr lang="es-ES" sz="2000">
                <a:latin typeface="Arial"/>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440"/>
          </a:xfrm>
          <a:prstGeom prst="rect">
            <a:avLst/>
          </a:prstGeom>
        </p:spPr>
        <p:txBody>
          <a:bodyPr lIns="0" tIns="0" rIns="0" bIns="0" anchor="ctr"/>
          <a:lstStyle/>
          <a:p>
            <a:r>
              <a:rPr lang="es-ES">
                <a:latin typeface="Arial"/>
              </a:rPr>
              <a:t>Clique para editar o formato do texto do título</a:t>
            </a:r>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ES">
                <a:latin typeface="Arial"/>
              </a:rPr>
              <a:t>Clique para editar o formato do texto da estrutura de tópicos</a:t>
            </a:r>
            <a:endParaRPr/>
          </a:p>
          <a:p>
            <a:pPr lvl="1">
              <a:buSzPct val="75000"/>
              <a:buFont typeface="StarSymbol"/>
              <a:buChar char=""/>
            </a:pPr>
            <a:r>
              <a:rPr lang="es-ES">
                <a:latin typeface="Arial"/>
              </a:rPr>
              <a:t>2.º Nível da estrutura de tópicos</a:t>
            </a:r>
            <a:endParaRPr/>
          </a:p>
          <a:p>
            <a:pPr lvl="2">
              <a:buSzPct val="45000"/>
              <a:buFont typeface="StarSymbol"/>
              <a:buChar char=""/>
            </a:pPr>
            <a:r>
              <a:rPr lang="es-ES">
                <a:latin typeface="Arial"/>
              </a:rPr>
              <a:t>3.º Nível da estrutura de tópicos</a:t>
            </a:r>
            <a:endParaRPr/>
          </a:p>
          <a:p>
            <a:pPr lvl="3">
              <a:buSzPct val="75000"/>
              <a:buFont typeface="StarSymbol"/>
              <a:buChar char=""/>
            </a:pPr>
            <a:r>
              <a:rPr lang="es-ES">
                <a:latin typeface="Arial"/>
              </a:rPr>
              <a:t>4.º Nível da estrutura de tópicos</a:t>
            </a:r>
            <a:endParaRPr/>
          </a:p>
          <a:p>
            <a:pPr lvl="4">
              <a:buSzPct val="45000"/>
              <a:buFont typeface="StarSymbol"/>
              <a:buChar char=""/>
            </a:pPr>
            <a:r>
              <a:rPr lang="es-ES" sz="2000">
                <a:latin typeface="Arial"/>
              </a:rPr>
              <a:t>5.º Nível da estrutura de tópicos</a:t>
            </a:r>
            <a:endParaRPr/>
          </a:p>
          <a:p>
            <a:pPr lvl="5">
              <a:buSzPct val="45000"/>
              <a:buFont typeface="StarSymbol"/>
              <a:buChar char=""/>
            </a:pPr>
            <a:r>
              <a:rPr lang="es-ES" sz="2000">
                <a:latin typeface="Arial"/>
              </a:rPr>
              <a:t>6.º Nível da estrutura de tópicos</a:t>
            </a:r>
            <a:endParaRPr/>
          </a:p>
          <a:p>
            <a:pPr lvl="6">
              <a:buSzPct val="45000"/>
              <a:buFont typeface="StarSymbol"/>
              <a:buChar char=""/>
            </a:pPr>
            <a:r>
              <a:rPr lang="es-ES" sz="2000">
                <a:latin typeface="Arial"/>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r>
              <a:rPr lang="es-ES">
                <a:latin typeface="Arial"/>
              </a:rPr>
              <a:t>Clique para editar o formato do texto do título</a:t>
            </a:r>
            <a:endParaRPr/>
          </a:p>
        </p:txBody>
      </p:sp>
      <p:sp>
        <p:nvSpPr>
          <p:cNvPr id="145"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ES">
                <a:latin typeface="Arial"/>
              </a:rPr>
              <a:t>Clique para editar o formato do texto da estrutura de tópicos</a:t>
            </a:r>
            <a:endParaRPr/>
          </a:p>
          <a:p>
            <a:pPr lvl="1">
              <a:buSzPct val="75000"/>
              <a:buFont typeface="StarSymbol"/>
              <a:buChar char=""/>
            </a:pPr>
            <a:r>
              <a:rPr lang="es-ES">
                <a:latin typeface="Arial"/>
              </a:rPr>
              <a:t>2.º Nível da estrutura de tópicos</a:t>
            </a:r>
            <a:endParaRPr/>
          </a:p>
          <a:p>
            <a:pPr lvl="2">
              <a:buSzPct val="45000"/>
              <a:buFont typeface="StarSymbol"/>
              <a:buChar char=""/>
            </a:pPr>
            <a:r>
              <a:rPr lang="es-ES">
                <a:latin typeface="Arial"/>
              </a:rPr>
              <a:t>3.º Nível da estrutura de tópicos</a:t>
            </a:r>
            <a:endParaRPr/>
          </a:p>
          <a:p>
            <a:pPr lvl="3">
              <a:buSzPct val="75000"/>
              <a:buFont typeface="StarSymbol"/>
              <a:buChar char=""/>
            </a:pPr>
            <a:r>
              <a:rPr lang="es-ES">
                <a:latin typeface="Arial"/>
              </a:rPr>
              <a:t>4.º Nível da estrutura de tópicos</a:t>
            </a:r>
            <a:endParaRPr/>
          </a:p>
          <a:p>
            <a:pPr lvl="4">
              <a:buSzPct val="45000"/>
              <a:buFont typeface="StarSymbol"/>
              <a:buChar char=""/>
            </a:pPr>
            <a:r>
              <a:rPr lang="es-ES" sz="2000">
                <a:latin typeface="Arial"/>
              </a:rPr>
              <a:t>5.º Nível da estrutura de tópicos</a:t>
            </a:r>
            <a:endParaRPr/>
          </a:p>
          <a:p>
            <a:pPr lvl="5">
              <a:buSzPct val="45000"/>
              <a:buFont typeface="StarSymbol"/>
              <a:buChar char=""/>
            </a:pPr>
            <a:r>
              <a:rPr lang="es-ES" sz="2000">
                <a:latin typeface="Arial"/>
              </a:rPr>
              <a:t>6.º Nível da estrutura de tópicos</a:t>
            </a:r>
            <a:endParaRPr/>
          </a:p>
          <a:p>
            <a:pPr lvl="6">
              <a:buSzPct val="45000"/>
              <a:buFont typeface="StarSymbol"/>
              <a:buChar char=""/>
            </a:pPr>
            <a:r>
              <a:rPr lang="es-ES" sz="2000">
                <a:latin typeface="Arial"/>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88" name="CustomShape 1"/>
          <p:cNvSpPr/>
          <p:nvPr/>
        </p:nvSpPr>
        <p:spPr>
          <a:xfrm>
            <a:off x="107640" y="2124000"/>
            <a:ext cx="900864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200" b="1" strike="noStrike">
                <a:solidFill>
                  <a:srgbClr val="000000"/>
                </a:solidFill>
                <a:latin typeface="Arial"/>
                <a:ea typeface="DejaVu Sans"/>
              </a:rPr>
              <a:t>Trabalho de Conclusão de Curso</a:t>
            </a:r>
            <a:endParaRPr/>
          </a:p>
        </p:txBody>
      </p:sp>
      <p:sp>
        <p:nvSpPr>
          <p:cNvPr id="189" name="CustomShape 2"/>
          <p:cNvSpPr/>
          <p:nvPr/>
        </p:nvSpPr>
        <p:spPr>
          <a:xfrm>
            <a:off x="-27000" y="4725000"/>
            <a:ext cx="9143280" cy="182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dirty="0" err="1" smtClean="0">
                <a:solidFill>
                  <a:srgbClr val="0033CC"/>
                </a:solidFill>
                <a:latin typeface="Arial"/>
                <a:ea typeface="DejaVu Sans"/>
              </a:rPr>
              <a:t>Especializando</a:t>
            </a:r>
            <a:r>
              <a:rPr lang="pt-BR" sz="2400" strike="noStrike" dirty="0" err="1" smtClean="0">
                <a:solidFill>
                  <a:srgbClr val="0033CC"/>
                </a:solidFill>
                <a:latin typeface="Arial"/>
                <a:ea typeface="DejaVu Sans"/>
              </a:rPr>
              <a:t>:Leandro</a:t>
            </a:r>
            <a:r>
              <a:rPr lang="pt-BR" sz="2400" strike="noStrike" dirty="0" smtClean="0">
                <a:solidFill>
                  <a:srgbClr val="0033CC"/>
                </a:solidFill>
                <a:latin typeface="Arial"/>
                <a:ea typeface="DejaVu Sans"/>
              </a:rPr>
              <a:t> </a:t>
            </a:r>
            <a:r>
              <a:rPr lang="pt-BR" sz="2400" strike="noStrike" dirty="0">
                <a:solidFill>
                  <a:srgbClr val="0033CC"/>
                </a:solidFill>
                <a:latin typeface="Arial"/>
                <a:ea typeface="DejaVu Sans"/>
              </a:rPr>
              <a:t>Martinez </a:t>
            </a:r>
            <a:r>
              <a:rPr lang="pt-BR" sz="2400" strike="noStrike" dirty="0" err="1">
                <a:solidFill>
                  <a:srgbClr val="0033CC"/>
                </a:solidFill>
                <a:latin typeface="Arial"/>
                <a:ea typeface="DejaVu Sans"/>
              </a:rPr>
              <a:t>Pineda</a:t>
            </a:r>
            <a:endParaRPr dirty="0">
              <a:solidFill>
                <a:srgbClr val="0033CC"/>
              </a:solidFill>
            </a:endParaRPr>
          </a:p>
          <a:p>
            <a:pPr algn="ctr">
              <a:lnSpc>
                <a:spcPct val="100000"/>
              </a:lnSpc>
            </a:pPr>
            <a:endParaRPr dirty="0"/>
          </a:p>
          <a:p>
            <a:pPr algn="ctr">
              <a:lnSpc>
                <a:spcPct val="100000"/>
              </a:lnSpc>
            </a:pPr>
            <a:r>
              <a:rPr lang="pt-BR" b="1" strike="noStrike" dirty="0">
                <a:solidFill>
                  <a:srgbClr val="000000"/>
                </a:solidFill>
                <a:latin typeface="Arial"/>
                <a:ea typeface="DejaVu Sans"/>
              </a:rPr>
              <a:t>Orientadora: </a:t>
            </a:r>
            <a:r>
              <a:rPr lang="pt-BR" sz="2200" strike="noStrike" dirty="0" err="1">
                <a:solidFill>
                  <a:srgbClr val="000000"/>
                </a:solidFill>
                <a:latin typeface="Arial"/>
                <a:ea typeface="Times New Roman"/>
              </a:rPr>
              <a:t>Wâneza</a:t>
            </a:r>
            <a:r>
              <a:rPr lang="pt-BR" sz="2200" strike="noStrike" dirty="0">
                <a:solidFill>
                  <a:srgbClr val="000000"/>
                </a:solidFill>
                <a:latin typeface="Arial"/>
                <a:ea typeface="Times New Roman"/>
              </a:rPr>
              <a:t> Dias Borges </a:t>
            </a:r>
            <a:r>
              <a:rPr lang="pt-BR" sz="2200" strike="noStrike" dirty="0" err="1">
                <a:solidFill>
                  <a:srgbClr val="000000"/>
                </a:solidFill>
                <a:latin typeface="Arial"/>
                <a:ea typeface="Times New Roman"/>
              </a:rPr>
              <a:t>Hirsch</a:t>
            </a:r>
            <a:r>
              <a:rPr lang="pt-BR" sz="2400" strike="noStrike" dirty="0">
                <a:solidFill>
                  <a:srgbClr val="000000"/>
                </a:solidFill>
                <a:latin typeface="Arial"/>
                <a:ea typeface="Times New Roman"/>
              </a:rPr>
              <a:t> </a:t>
            </a:r>
            <a:endParaRPr dirty="0"/>
          </a:p>
          <a:p>
            <a:pPr algn="ctr">
              <a:lnSpc>
                <a:spcPct val="100000"/>
              </a:lnSpc>
            </a:pPr>
            <a:r>
              <a:rPr lang="pt-BR" b="1" strike="noStrike" dirty="0" err="1">
                <a:solidFill>
                  <a:srgbClr val="000000"/>
                </a:solidFill>
                <a:latin typeface="Arial"/>
                <a:ea typeface="DejaVu Sans"/>
              </a:rPr>
              <a:t>Co-orientadora</a:t>
            </a:r>
            <a:r>
              <a:rPr lang="pt-BR" b="1" strike="noStrike" dirty="0">
                <a:solidFill>
                  <a:srgbClr val="000000"/>
                </a:solidFill>
                <a:latin typeface="Arial"/>
                <a:ea typeface="DejaVu Sans"/>
              </a:rPr>
              <a:t>: </a:t>
            </a:r>
            <a:r>
              <a:rPr lang="pt-BR" strike="noStrike" dirty="0">
                <a:solidFill>
                  <a:srgbClr val="000000"/>
                </a:solidFill>
                <a:latin typeface="Arial"/>
                <a:ea typeface="DejaVu Sans"/>
              </a:rPr>
              <a:t>Vera Lúcia </a:t>
            </a:r>
            <a:r>
              <a:rPr lang="pt-BR" strike="noStrike" dirty="0" err="1">
                <a:solidFill>
                  <a:srgbClr val="000000"/>
                </a:solidFill>
                <a:latin typeface="Arial"/>
                <a:ea typeface="DejaVu Sans"/>
              </a:rPr>
              <a:t>Quinhones</a:t>
            </a:r>
            <a:r>
              <a:rPr lang="pt-BR" strike="noStrike" dirty="0">
                <a:solidFill>
                  <a:srgbClr val="000000"/>
                </a:solidFill>
                <a:latin typeface="Arial"/>
                <a:ea typeface="DejaVu Sans"/>
              </a:rPr>
              <a:t> </a:t>
            </a:r>
            <a:r>
              <a:rPr lang="pt-BR" strike="noStrike" dirty="0" err="1">
                <a:solidFill>
                  <a:srgbClr val="000000"/>
                </a:solidFill>
                <a:latin typeface="Arial"/>
                <a:ea typeface="DejaVu Sans"/>
              </a:rPr>
              <a:t>Guidolin</a:t>
            </a:r>
            <a:r>
              <a:rPr lang="pt-BR" strike="noStrike" dirty="0">
                <a:solidFill>
                  <a:srgbClr val="000000"/>
                </a:solidFill>
                <a:latin typeface="Arial"/>
                <a:ea typeface="DejaVu Sans"/>
              </a:rPr>
              <a:t>  </a:t>
            </a:r>
            <a:endParaRPr dirty="0"/>
          </a:p>
          <a:p>
            <a:pPr algn="ctr">
              <a:lnSpc>
                <a:spcPct val="100000"/>
              </a:lnSpc>
            </a:pPr>
            <a:r>
              <a:rPr lang="pt-BR" b="1" strike="noStrike" dirty="0">
                <a:solidFill>
                  <a:srgbClr val="000000"/>
                </a:solidFill>
                <a:latin typeface="Arial"/>
                <a:ea typeface="DejaVu Sans"/>
              </a:rPr>
              <a:t> </a:t>
            </a:r>
            <a:endParaRPr lang="pt-BR" b="1" strike="noStrike" dirty="0" smtClean="0">
              <a:solidFill>
                <a:srgbClr val="000000"/>
              </a:solidFill>
              <a:latin typeface="Arial"/>
              <a:ea typeface="DejaVu Sans"/>
            </a:endParaRPr>
          </a:p>
          <a:p>
            <a:pPr algn="ctr">
              <a:lnSpc>
                <a:spcPct val="100000"/>
              </a:lnSpc>
            </a:pPr>
            <a:r>
              <a:rPr lang="pt-BR" b="1" strike="noStrike" dirty="0" smtClean="0">
                <a:solidFill>
                  <a:srgbClr val="000000"/>
                </a:solidFill>
                <a:latin typeface="Arial"/>
                <a:ea typeface="DejaVu Sans"/>
              </a:rPr>
              <a:t>Pelotas</a:t>
            </a:r>
            <a:r>
              <a:rPr lang="pt-BR" b="1" strike="noStrike" dirty="0">
                <a:solidFill>
                  <a:srgbClr val="000000"/>
                </a:solidFill>
                <a:latin typeface="Arial"/>
                <a:ea typeface="DejaVu Sans"/>
              </a:rPr>
              <a:t>, 2016.</a:t>
            </a:r>
            <a:endParaRPr dirty="0"/>
          </a:p>
        </p:txBody>
      </p:sp>
      <p:sp>
        <p:nvSpPr>
          <p:cNvPr id="190" name="CustomShape 3"/>
          <p:cNvSpPr/>
          <p:nvPr/>
        </p:nvSpPr>
        <p:spPr>
          <a:xfrm flipV="1">
            <a:off x="706140" y="4426200"/>
            <a:ext cx="7811640" cy="45000"/>
          </a:xfrm>
          <a:prstGeom prst="rect">
            <a:avLst/>
          </a:prstGeom>
          <a:solidFill>
            <a:schemeClr val="tx2">
              <a:lumMod val="60000"/>
              <a:lumOff val="40000"/>
            </a:schemeClr>
          </a:solidFill>
          <a:ln>
            <a:solidFill>
              <a:schemeClr val="tx2">
                <a:lumMod val="40000"/>
                <a:lumOff val="60000"/>
              </a:schemeClr>
            </a:solidFill>
            <a:round/>
          </a:ln>
        </p:spPr>
        <p:style>
          <a:lnRef idx="2">
            <a:schemeClr val="accent1">
              <a:shade val="50000"/>
            </a:schemeClr>
          </a:lnRef>
          <a:fillRef idx="1">
            <a:schemeClr val="accent1"/>
          </a:fillRef>
          <a:effectRef idx="0">
            <a:schemeClr val="accent1"/>
          </a:effectRef>
          <a:fontRef idx="minor"/>
        </p:style>
      </p:sp>
      <p:sp>
        <p:nvSpPr>
          <p:cNvPr id="191" name="CustomShape 4"/>
          <p:cNvSpPr/>
          <p:nvPr/>
        </p:nvSpPr>
        <p:spPr>
          <a:xfrm>
            <a:off x="467640" y="3000240"/>
            <a:ext cx="799200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dirty="0">
                <a:solidFill>
                  <a:srgbClr val="000000"/>
                </a:solidFill>
                <a:latin typeface="Calibri"/>
                <a:ea typeface="DejaVu Sans"/>
              </a:rPr>
              <a:t>    </a:t>
            </a:r>
            <a:r>
              <a:rPr lang="pt-BR" sz="2400" strike="noStrike" dirty="0">
                <a:solidFill>
                  <a:srgbClr val="0033CC"/>
                </a:solidFill>
                <a:latin typeface="Calibri"/>
                <a:ea typeface="DejaVu Sans"/>
              </a:rPr>
              <a:t>Melhoria na atenção à saúde das mulheres na Prevenção e Controle do Câncer de Colo de Útero e de Mama na UBS Antônio Bento Migueis/ Careiro da Várzea/AM</a:t>
            </a:r>
            <a:endParaRPr dirty="0">
              <a:solidFill>
                <a:srgbClr val="0033CC"/>
              </a:solidFill>
            </a:endParaRPr>
          </a:p>
          <a:p>
            <a:pPr algn="just">
              <a:lnSpc>
                <a:spcPct val="100000"/>
              </a:lnSpc>
            </a:pPr>
            <a:endParaRPr dirty="0">
              <a:solidFill>
                <a:srgbClr val="0033CC"/>
              </a:solidFill>
            </a:endParaRPr>
          </a:p>
          <a:p>
            <a:pPr>
              <a:lnSpc>
                <a:spcPct val="100000"/>
              </a:lnSpc>
            </a:pPr>
            <a:endParaRPr dirty="0">
              <a:solidFill>
                <a:srgbClr val="0033CC"/>
              </a:solidFill>
            </a:endParaRPr>
          </a:p>
        </p:txBody>
      </p:sp>
      <p:pic>
        <p:nvPicPr>
          <p:cNvPr id="9"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l="6361" t="17719" r="31654" b="63577"/>
          <a:stretch>
            <a:fillRect/>
          </a:stretch>
        </p:blipFill>
        <p:spPr bwMode="auto">
          <a:xfrm>
            <a:off x="0" y="-27384"/>
            <a:ext cx="9144000"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0" name="il_fi"/>
          <p:cNvPicPr/>
          <p:nvPr/>
        </p:nvPicPr>
        <p:blipFill>
          <a:blip r:embed="rId3"/>
          <a:stretch/>
        </p:blipFill>
        <p:spPr>
          <a:xfrm>
            <a:off x="6009134" y="280444"/>
            <a:ext cx="1223280" cy="1080360"/>
          </a:xfrm>
          <a:prstGeom prst="rect">
            <a:avLst/>
          </a:prstGeom>
          <a:ln>
            <a:noFill/>
          </a:ln>
        </p:spPr>
      </p:pic>
      <p:pic>
        <p:nvPicPr>
          <p:cNvPr id="11" name="Picture 14"/>
          <p:cNvPicPr/>
          <p:nvPr/>
        </p:nvPicPr>
        <p:blipFill>
          <a:blip r:embed="rId4"/>
          <a:stretch/>
        </p:blipFill>
        <p:spPr>
          <a:xfrm>
            <a:off x="7486036" y="280444"/>
            <a:ext cx="1308960" cy="872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323640" y="350640"/>
            <a:ext cx="8352360" cy="62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Font typeface="Wingdings" charset="2"/>
              <a:buChar char=""/>
            </a:pPr>
            <a:r>
              <a:rPr lang="pt-BR" sz="3600" b="1" strike="noStrike">
                <a:solidFill>
                  <a:srgbClr val="0070C0"/>
                </a:solidFill>
                <a:latin typeface="Arial"/>
                <a:ea typeface="DejaVu Sans"/>
              </a:rPr>
              <a:t>Importância</a:t>
            </a:r>
            <a:r>
              <a:rPr lang="pt-BR" sz="3600" b="1" strike="noStrike">
                <a:solidFill>
                  <a:srgbClr val="000099"/>
                </a:solidFill>
                <a:latin typeface="Arial"/>
                <a:ea typeface="DejaVu Sans"/>
              </a:rPr>
              <a:t> </a:t>
            </a:r>
            <a:r>
              <a:rPr lang="pt-BR" sz="3600" b="1" strike="noStrike">
                <a:solidFill>
                  <a:srgbClr val="0070C0"/>
                </a:solidFill>
                <a:latin typeface="Arial"/>
                <a:ea typeface="DejaVu Sans"/>
              </a:rPr>
              <a:t>da Ação Programática</a:t>
            </a:r>
            <a:endParaRPr/>
          </a:p>
          <a:p>
            <a:pPr algn="just">
              <a:lnSpc>
                <a:spcPct val="100000"/>
              </a:lnSpc>
            </a:pPr>
            <a:r>
              <a:rPr lang="pt-BR" sz="3600" b="1" strike="noStrike">
                <a:solidFill>
                  <a:srgbClr val="000099"/>
                </a:solidFill>
                <a:latin typeface="Arial"/>
                <a:ea typeface="DejaVu Sans"/>
              </a:rPr>
              <a:t>          </a:t>
            </a:r>
            <a:endParaRPr/>
          </a:p>
        </p:txBody>
      </p:sp>
      <p:sp>
        <p:nvSpPr>
          <p:cNvPr id="235" name="CustomShape 2"/>
          <p:cNvSpPr/>
          <p:nvPr/>
        </p:nvSpPr>
        <p:spPr>
          <a:xfrm>
            <a:off x="267480" y="141264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36" name="CustomShape 3"/>
          <p:cNvSpPr/>
          <p:nvPr/>
        </p:nvSpPr>
        <p:spPr>
          <a:xfrm>
            <a:off x="179640" y="342900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37" name="CustomShape 4"/>
          <p:cNvSpPr/>
          <p:nvPr/>
        </p:nvSpPr>
        <p:spPr>
          <a:xfrm>
            <a:off x="771480" y="1196640"/>
            <a:ext cx="78426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a:solidFill>
                  <a:srgbClr val="000000"/>
                </a:solidFill>
                <a:latin typeface="Arial"/>
                <a:ea typeface="DejaVu Sans"/>
              </a:rPr>
              <a:t> Melhorar em qualidade e quantidade as ações para prevenir o câncer de colo de útero  em mulheres entre 25 e 64 anos, faixa etária de risco para esta doenças .</a:t>
            </a:r>
            <a:endParaRPr/>
          </a:p>
        </p:txBody>
      </p:sp>
      <p:sp>
        <p:nvSpPr>
          <p:cNvPr id="238" name="CustomShape 5"/>
          <p:cNvSpPr/>
          <p:nvPr/>
        </p:nvSpPr>
        <p:spPr>
          <a:xfrm>
            <a:off x="683640" y="3299400"/>
            <a:ext cx="79560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a:solidFill>
                  <a:srgbClr val="000000"/>
                </a:solidFill>
                <a:latin typeface="Arial"/>
                <a:ea typeface="DejaVu Sans"/>
              </a:rPr>
              <a:t>Melhorar a cobertura de exames clínicos de mama e mamografia em mulheres de 50 a 69 anos, faixa etária de risco para a doença.</a:t>
            </a:r>
            <a:endParaRPr/>
          </a:p>
        </p:txBody>
      </p:sp>
      <p:sp>
        <p:nvSpPr>
          <p:cNvPr id="239" name="CustomShape 6"/>
          <p:cNvSpPr/>
          <p:nvPr/>
        </p:nvSpPr>
        <p:spPr>
          <a:xfrm>
            <a:off x="216000" y="5112000"/>
            <a:ext cx="8803440" cy="1745640"/>
          </a:xfrm>
          <a:prstGeom prst="rect">
            <a:avLst/>
          </a:prstGeom>
          <a:solidFill>
            <a:srgbClr val="CCECFF"/>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000" strike="noStrike">
                <a:solidFill>
                  <a:srgbClr val="000000"/>
                </a:solidFill>
                <a:latin typeface="Arial"/>
                <a:ea typeface="DejaVu Sans"/>
              </a:rPr>
              <a:t>No câncer de colo de útero e no câncer  de mama o tratamento é mais efetivo quando a doença é diagnosticada em fases iniciais, antes do aparecimento dos sintomas clínicos. Por isso a equipe considerou de fundamental importância a definição como prioritária esta ação programática.</a:t>
            </a:r>
            <a:endParaRPr/>
          </a:p>
        </p:txBody>
      </p:sp>
      <p:sp>
        <p:nvSpPr>
          <p:cNvPr id="240" name="CustomShape 7"/>
          <p:cNvSpPr/>
          <p:nvPr/>
        </p:nvSpPr>
        <p:spPr>
          <a:xfrm>
            <a:off x="4384440" y="4516920"/>
            <a:ext cx="4571280" cy="59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t-BR" sz="1100" strike="noStrike">
                <a:solidFill>
                  <a:srgbClr val="000000"/>
                </a:solidFill>
                <a:latin typeface="Arial"/>
                <a:ea typeface="DejaVu Sans"/>
              </a:rPr>
              <a:t>BRASIL. Ministério da Saúde. : </a:t>
            </a:r>
            <a:endParaRPr/>
          </a:p>
          <a:p>
            <a:pPr algn="r">
              <a:lnSpc>
                <a:spcPct val="100000"/>
              </a:lnSpc>
            </a:pPr>
            <a:r>
              <a:rPr lang="pt-BR" sz="1100" strike="noStrike">
                <a:solidFill>
                  <a:srgbClr val="000000"/>
                </a:solidFill>
                <a:latin typeface="Arial"/>
                <a:ea typeface="DejaVu Sans"/>
              </a:rPr>
              <a:t>(Cadernos de Atenção Básica n.13. 2da edição ,Brasília 2013</a:t>
            </a:r>
            <a:endParaRPr/>
          </a:p>
          <a:p>
            <a:pPr algn="just">
              <a:lnSpc>
                <a:spcPct val="100000"/>
              </a:lnSpc>
            </a:pPr>
            <a:endParaRPr/>
          </a:p>
        </p:txBody>
      </p:sp>
      <p:sp>
        <p:nvSpPr>
          <p:cNvPr id="241" name="CustomShape 8"/>
          <p:cNvSpPr/>
          <p:nvPr/>
        </p:nvSpPr>
        <p:spPr>
          <a:xfrm>
            <a:off x="1518120" y="2643120"/>
            <a:ext cx="6107400" cy="638640"/>
          </a:xfrm>
          <a:prstGeom prst="rect">
            <a:avLst/>
          </a:prstGeom>
          <a:noFill/>
          <a:ln>
            <a:noFill/>
          </a:ln>
        </p:spPr>
        <p:style>
          <a:lnRef idx="0">
            <a:scrgbClr r="0" g="0" b="0"/>
          </a:lnRef>
          <a:fillRef idx="0">
            <a:scrgbClr r="0" g="0" b="0"/>
          </a:fillRef>
          <a:effectRef idx="0">
            <a:scrgbClr r="0" g="0" b="0"/>
          </a:effectRef>
          <a:fontRef idx="minor"/>
        </p:style>
      </p:sp>
      <p:sp>
        <p:nvSpPr>
          <p:cNvPr id="242" name="CustomShape 9"/>
          <p:cNvSpPr/>
          <p:nvPr/>
        </p:nvSpPr>
        <p:spPr>
          <a:xfrm>
            <a:off x="1714320" y="2786040"/>
            <a:ext cx="571464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180360" y="1340640"/>
            <a:ext cx="8928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dirty="0">
                <a:solidFill>
                  <a:srgbClr val="000000"/>
                </a:solidFill>
                <a:latin typeface="Arial"/>
                <a:ea typeface="DejaVu Sans"/>
              </a:rPr>
              <a:t>         </a:t>
            </a:r>
            <a:r>
              <a:rPr lang="pt-BR" sz="2400" strike="noStrike" dirty="0">
                <a:solidFill>
                  <a:srgbClr val="000000"/>
                </a:solidFill>
                <a:latin typeface="Calibri"/>
                <a:ea typeface="DejaVu Sans"/>
              </a:rPr>
              <a:t> </a:t>
            </a:r>
            <a:r>
              <a:rPr lang="pt-BR" sz="2400" strike="noStrike" dirty="0">
                <a:solidFill>
                  <a:srgbClr val="0033CC"/>
                </a:solidFill>
                <a:latin typeface="Calibri"/>
                <a:ea typeface="DejaVu Sans"/>
              </a:rPr>
              <a:t>419 mulheres entre 25 e </a:t>
            </a:r>
            <a:r>
              <a:rPr lang="pt-BR" sz="2400" strike="noStrike" dirty="0" smtClean="0">
                <a:solidFill>
                  <a:srgbClr val="0033CC"/>
                </a:solidFill>
                <a:latin typeface="Calibri"/>
                <a:ea typeface="DejaVu Sans"/>
              </a:rPr>
              <a:t>64</a:t>
            </a:r>
            <a:endParaRPr dirty="0">
              <a:solidFill>
                <a:srgbClr val="0033CC"/>
              </a:solidFill>
            </a:endParaRPr>
          </a:p>
        </p:txBody>
      </p:sp>
      <p:sp>
        <p:nvSpPr>
          <p:cNvPr id="244" name="CustomShape 2"/>
          <p:cNvSpPr/>
          <p:nvPr/>
        </p:nvSpPr>
        <p:spPr>
          <a:xfrm>
            <a:off x="179640" y="116640"/>
            <a:ext cx="8568360" cy="10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Wingdings" charset="2"/>
              <a:buChar char=""/>
            </a:pPr>
            <a:r>
              <a:rPr lang="pt-BR" sz="3200" b="1" strike="noStrike">
                <a:solidFill>
                  <a:srgbClr val="0070C0"/>
                </a:solidFill>
                <a:latin typeface="Arial"/>
                <a:ea typeface="DejaVu Sans"/>
              </a:rPr>
              <a:t> </a:t>
            </a:r>
            <a:r>
              <a:rPr lang="pt-BR" sz="2800" b="1" strike="noStrike">
                <a:solidFill>
                  <a:srgbClr val="0070C0"/>
                </a:solidFill>
                <a:latin typeface="Arial"/>
                <a:ea typeface="DejaVu Sans"/>
              </a:rPr>
              <a:t>Situação da ação programática na UBS antes da intervenção</a:t>
            </a:r>
            <a:endParaRPr/>
          </a:p>
        </p:txBody>
      </p:sp>
      <p:sp>
        <p:nvSpPr>
          <p:cNvPr id="245" name="CustomShape 3"/>
          <p:cNvSpPr/>
          <p:nvPr/>
        </p:nvSpPr>
        <p:spPr>
          <a:xfrm>
            <a:off x="63360" y="148464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46" name="CustomShape 4"/>
          <p:cNvSpPr/>
          <p:nvPr/>
        </p:nvSpPr>
        <p:spPr>
          <a:xfrm>
            <a:off x="71640" y="256500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47" name="CustomShape 5"/>
          <p:cNvSpPr/>
          <p:nvPr/>
        </p:nvSpPr>
        <p:spPr>
          <a:xfrm>
            <a:off x="696960" y="3285000"/>
            <a:ext cx="7704000" cy="78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r>
              <a:rPr lang="pt-BR" sz="3600" b="1" strike="noStrike">
                <a:solidFill>
                  <a:srgbClr val="FF0000"/>
                </a:solidFill>
                <a:latin typeface="Calibri"/>
                <a:ea typeface="DejaVu Sans"/>
              </a:rPr>
              <a:t> </a:t>
            </a:r>
            <a:endParaRPr/>
          </a:p>
          <a:p>
            <a:pPr>
              <a:lnSpc>
                <a:spcPct val="100000"/>
              </a:lnSpc>
            </a:pPr>
            <a:endParaRPr/>
          </a:p>
        </p:txBody>
      </p:sp>
      <p:sp>
        <p:nvSpPr>
          <p:cNvPr id="248" name="CustomShape 6"/>
          <p:cNvSpPr/>
          <p:nvPr/>
        </p:nvSpPr>
        <p:spPr>
          <a:xfrm>
            <a:off x="639720" y="4883760"/>
            <a:ext cx="83962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strike="noStrike">
                <a:solidFill>
                  <a:srgbClr val="000000"/>
                </a:solidFill>
                <a:latin typeface="Arial"/>
                <a:ea typeface="DejaVu Sans"/>
              </a:rPr>
              <a:t>Com mamografia em dia 16 mulheres para (15%)</a:t>
            </a:r>
            <a:endParaRPr/>
          </a:p>
        </p:txBody>
      </p:sp>
      <p:sp>
        <p:nvSpPr>
          <p:cNvPr id="249" name="CustomShape 7"/>
          <p:cNvSpPr/>
          <p:nvPr/>
        </p:nvSpPr>
        <p:spPr>
          <a:xfrm>
            <a:off x="63360" y="4985280"/>
            <a:ext cx="575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50" name="CustomShape 8"/>
          <p:cNvSpPr/>
          <p:nvPr/>
        </p:nvSpPr>
        <p:spPr>
          <a:xfrm>
            <a:off x="611640" y="4149000"/>
            <a:ext cx="77040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strike="noStrike" dirty="0">
                <a:solidFill>
                  <a:srgbClr val="0033CC"/>
                </a:solidFill>
                <a:latin typeface="Arial"/>
                <a:ea typeface="DejaVu Sans"/>
              </a:rPr>
              <a:t>112 mulheres de 50 a 69 anos</a:t>
            </a:r>
            <a:endParaRPr dirty="0">
              <a:solidFill>
                <a:srgbClr val="0033CC"/>
              </a:solidFill>
            </a:endParaRPr>
          </a:p>
        </p:txBody>
      </p:sp>
      <p:sp>
        <p:nvSpPr>
          <p:cNvPr id="251" name="CustomShape 9"/>
          <p:cNvSpPr/>
          <p:nvPr/>
        </p:nvSpPr>
        <p:spPr>
          <a:xfrm>
            <a:off x="930240" y="2520000"/>
            <a:ext cx="648540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just">
              <a:lnSpc>
                <a:spcPct val="100000"/>
              </a:lnSpc>
            </a:pPr>
            <a:r>
              <a:rPr lang="pt-BR" sz="2400" strike="noStrike">
                <a:solidFill>
                  <a:srgbClr val="000000"/>
                </a:solidFill>
                <a:latin typeface="Arial"/>
                <a:ea typeface="DejaVu Sans"/>
              </a:rPr>
              <a:t>    Com exames citopatológico em dia 160 mulheres(38%)</a:t>
            </a:r>
            <a:endParaRPr/>
          </a:p>
        </p:txBody>
      </p:sp>
      <p:sp>
        <p:nvSpPr>
          <p:cNvPr id="252" name="CustomShape 10"/>
          <p:cNvSpPr/>
          <p:nvPr/>
        </p:nvSpPr>
        <p:spPr>
          <a:xfrm>
            <a:off x="35640" y="4221000"/>
            <a:ext cx="575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2172960" y="2853000"/>
            <a:ext cx="479700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buFont typeface="Wingdings" charset="2"/>
              <a:buChar char=""/>
            </a:pPr>
            <a:r>
              <a:rPr lang="pt-BR" sz="5400" b="1" strike="noStrike">
                <a:solidFill>
                  <a:srgbClr val="7030A0"/>
                </a:solidFill>
                <a:latin typeface="Arial"/>
                <a:ea typeface="DejaVu Sans"/>
              </a:rPr>
              <a:t>Intervenção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395640" y="34164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3600" b="1" strike="noStrike">
                <a:solidFill>
                  <a:srgbClr val="000099"/>
                </a:solidFill>
                <a:latin typeface="Arial"/>
                <a:ea typeface="DejaVu Sans"/>
              </a:rPr>
              <a:t>Objetivo Geral</a:t>
            </a:r>
            <a:endParaRPr/>
          </a:p>
        </p:txBody>
      </p:sp>
      <p:sp>
        <p:nvSpPr>
          <p:cNvPr id="255" name="CustomShape 2"/>
          <p:cNvSpPr/>
          <p:nvPr/>
        </p:nvSpPr>
        <p:spPr>
          <a:xfrm>
            <a:off x="457200" y="1600200"/>
            <a:ext cx="843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t-BR" sz="3200" strike="noStrike" dirty="0" smtClean="0">
              <a:solidFill>
                <a:srgbClr val="0033CC"/>
              </a:solidFill>
              <a:latin typeface="Arial"/>
              <a:ea typeface="DejaVu Sans"/>
            </a:endParaRPr>
          </a:p>
          <a:p>
            <a:pPr algn="just">
              <a:lnSpc>
                <a:spcPct val="100000"/>
              </a:lnSpc>
            </a:pPr>
            <a:endParaRPr lang="pt-BR" sz="3200" dirty="0">
              <a:solidFill>
                <a:srgbClr val="0033CC"/>
              </a:solidFill>
              <a:latin typeface="Arial"/>
              <a:ea typeface="DejaVu Sans"/>
            </a:endParaRPr>
          </a:p>
          <a:p>
            <a:pPr algn="just">
              <a:lnSpc>
                <a:spcPct val="100000"/>
              </a:lnSpc>
            </a:pPr>
            <a:r>
              <a:rPr lang="pt-BR" sz="3200" strike="noStrike" dirty="0" smtClean="0">
                <a:solidFill>
                  <a:srgbClr val="0033CC"/>
                </a:solidFill>
                <a:latin typeface="Arial"/>
                <a:ea typeface="DejaVu Sans"/>
              </a:rPr>
              <a:t>Melhorar a </a:t>
            </a:r>
            <a:r>
              <a:rPr lang="pt-BR" sz="3200" strike="noStrike" dirty="0">
                <a:solidFill>
                  <a:srgbClr val="0033CC"/>
                </a:solidFill>
                <a:latin typeface="Arial"/>
                <a:ea typeface="DejaVu Sans"/>
              </a:rPr>
              <a:t>atenção  à Saúde das  mulheres  na Prevenção e Controle do Câncer de Colo de Útero e de Mama na UBS Antônio Bento Migueis/ Careiro da Várzea/AM</a:t>
            </a:r>
            <a:endParaRPr dirty="0">
              <a:solidFill>
                <a:srgbClr val="0033CC"/>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09480" y="418680"/>
            <a:ext cx="7923960" cy="77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4000" b="1" strike="noStrike">
                <a:solidFill>
                  <a:srgbClr val="000099"/>
                </a:solidFill>
                <a:latin typeface="Calibri"/>
                <a:ea typeface="DejaVu Sans"/>
              </a:rPr>
              <a:t>Metodologia</a:t>
            </a:r>
            <a:endParaRPr/>
          </a:p>
        </p:txBody>
      </p:sp>
      <p:sp>
        <p:nvSpPr>
          <p:cNvPr id="257" name="CustomShape 2"/>
          <p:cNvSpPr/>
          <p:nvPr/>
        </p:nvSpPr>
        <p:spPr>
          <a:xfrm>
            <a:off x="457200" y="1357200"/>
            <a:ext cx="8228880" cy="421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pt-BR" sz="2500" strike="noStrike" dirty="0">
                <a:solidFill>
                  <a:srgbClr val="000000"/>
                </a:solidFill>
                <a:latin typeface="Arial"/>
                <a:ea typeface="DejaVu Sans"/>
              </a:rPr>
              <a:t>Projeto de intervenção</a:t>
            </a:r>
            <a:endParaRPr dirty="0"/>
          </a:p>
          <a:p>
            <a:pPr>
              <a:lnSpc>
                <a:spcPct val="100000"/>
              </a:lnSpc>
            </a:pPr>
            <a:r>
              <a:rPr lang="pt-BR" sz="4500" strike="noStrike" dirty="0">
                <a:solidFill>
                  <a:srgbClr val="000000"/>
                </a:solidFill>
                <a:latin typeface="Arial"/>
                <a:ea typeface="DejaVu Sans"/>
              </a:rPr>
              <a:t> </a:t>
            </a:r>
            <a:endParaRPr dirty="0"/>
          </a:p>
          <a:p>
            <a:pPr>
              <a:lnSpc>
                <a:spcPct val="100000"/>
              </a:lnSpc>
              <a:buFont typeface="Arial"/>
              <a:buChar char="•"/>
            </a:pPr>
            <a:r>
              <a:rPr lang="pt-BR" sz="2400" strike="noStrike" dirty="0">
                <a:solidFill>
                  <a:srgbClr val="000000"/>
                </a:solidFill>
                <a:latin typeface="Arial"/>
                <a:ea typeface="DejaVu Sans"/>
              </a:rPr>
              <a:t>Período de </a:t>
            </a:r>
            <a:r>
              <a:rPr lang="pt-BR" sz="2400" strike="noStrike" dirty="0">
                <a:solidFill>
                  <a:srgbClr val="0033CC"/>
                </a:solidFill>
                <a:latin typeface="Arial"/>
                <a:ea typeface="DejaVu Sans"/>
              </a:rPr>
              <a:t>12</a:t>
            </a:r>
            <a:r>
              <a:rPr lang="pt-BR" sz="2400" strike="noStrike" dirty="0">
                <a:solidFill>
                  <a:srgbClr val="000000"/>
                </a:solidFill>
                <a:latin typeface="Arial"/>
                <a:ea typeface="DejaVu Sans"/>
              </a:rPr>
              <a:t> </a:t>
            </a:r>
            <a:r>
              <a:rPr lang="pt-BR" sz="2400" strike="noStrike" dirty="0">
                <a:solidFill>
                  <a:srgbClr val="0033CC"/>
                </a:solidFill>
                <a:latin typeface="Arial"/>
                <a:ea typeface="DejaVu Sans"/>
              </a:rPr>
              <a:t>semanas</a:t>
            </a:r>
            <a:r>
              <a:rPr lang="pt-BR" sz="2400" strike="noStrike" dirty="0">
                <a:solidFill>
                  <a:srgbClr val="000000"/>
                </a:solidFill>
                <a:latin typeface="Arial"/>
                <a:ea typeface="DejaVu Sans"/>
              </a:rPr>
              <a:t>, nos meses de </a:t>
            </a:r>
            <a:r>
              <a:rPr lang="pt-BR" sz="2400" strike="noStrike" dirty="0">
                <a:solidFill>
                  <a:srgbClr val="0033CC"/>
                </a:solidFill>
                <a:latin typeface="Arial"/>
                <a:ea typeface="DejaVu Sans"/>
              </a:rPr>
              <a:t>setembro a dezembro de 2015.</a:t>
            </a:r>
            <a:endParaRPr dirty="0">
              <a:solidFill>
                <a:srgbClr val="0033CC"/>
              </a:solidFill>
            </a:endParaRPr>
          </a:p>
          <a:p>
            <a:pPr algn="just">
              <a:lnSpc>
                <a:spcPct val="100000"/>
              </a:lnSpc>
            </a:pPr>
            <a:endParaRPr dirty="0"/>
          </a:p>
          <a:p>
            <a:pPr algn="just">
              <a:lnSpc>
                <a:spcPct val="100000"/>
              </a:lnSpc>
            </a:pPr>
            <a:r>
              <a:rPr lang="pt-BR" sz="2500" b="1" strike="noStrike" dirty="0">
                <a:solidFill>
                  <a:srgbClr val="0070C0"/>
                </a:solidFill>
                <a:latin typeface="Arial"/>
                <a:ea typeface="DejaVu Sans"/>
              </a:rPr>
              <a:t>Ações em quatro eixos:</a:t>
            </a:r>
            <a:r>
              <a:rPr lang="pt-BR" sz="2500" strike="noStrike" dirty="0">
                <a:solidFill>
                  <a:srgbClr val="0070C0"/>
                </a:solidFill>
                <a:latin typeface="Arial"/>
                <a:ea typeface="DejaVu Sans"/>
              </a:rPr>
              <a:t> </a:t>
            </a:r>
            <a:endParaRPr dirty="0"/>
          </a:p>
          <a:p>
            <a:pPr algn="just">
              <a:lnSpc>
                <a:spcPct val="100000"/>
              </a:lnSpc>
            </a:pPr>
            <a:endParaRPr dirty="0"/>
          </a:p>
          <a:p>
            <a:pPr>
              <a:lnSpc>
                <a:spcPct val="100000"/>
              </a:lnSpc>
              <a:buFont typeface="Arial"/>
              <a:buChar char="•"/>
            </a:pPr>
            <a:r>
              <a:rPr lang="pt-BR" sz="2500" strike="noStrike" dirty="0">
                <a:solidFill>
                  <a:srgbClr val="000000"/>
                </a:solidFill>
                <a:latin typeface="Arial"/>
                <a:ea typeface="DejaVu Sans"/>
              </a:rPr>
              <a:t>Monitoramento e Avaliação;</a:t>
            </a:r>
            <a:endParaRPr dirty="0"/>
          </a:p>
          <a:p>
            <a:pPr>
              <a:lnSpc>
                <a:spcPct val="100000"/>
              </a:lnSpc>
              <a:buFont typeface="Arial"/>
              <a:buChar char="•"/>
            </a:pPr>
            <a:r>
              <a:rPr lang="pt-BR" sz="2500" strike="noStrike" dirty="0">
                <a:solidFill>
                  <a:srgbClr val="000000"/>
                </a:solidFill>
                <a:latin typeface="Arial"/>
                <a:ea typeface="DejaVu Sans"/>
              </a:rPr>
              <a:t>Organização e Gestão do Serviço; </a:t>
            </a:r>
            <a:endParaRPr dirty="0"/>
          </a:p>
          <a:p>
            <a:pPr>
              <a:lnSpc>
                <a:spcPct val="100000"/>
              </a:lnSpc>
              <a:buFont typeface="Arial"/>
              <a:buChar char="•"/>
            </a:pPr>
            <a:r>
              <a:rPr lang="pt-BR" sz="2500" strike="noStrike" dirty="0">
                <a:solidFill>
                  <a:srgbClr val="000000"/>
                </a:solidFill>
                <a:latin typeface="Arial"/>
                <a:ea typeface="DejaVu Sans"/>
              </a:rPr>
              <a:t>Qualificação da Prática Clínica;</a:t>
            </a:r>
            <a:endParaRPr dirty="0"/>
          </a:p>
          <a:p>
            <a:pPr>
              <a:lnSpc>
                <a:spcPct val="100000"/>
              </a:lnSpc>
              <a:buFont typeface="Arial"/>
              <a:buChar char="•"/>
            </a:pPr>
            <a:r>
              <a:rPr lang="pt-BR" sz="2500" strike="noStrike" dirty="0">
                <a:solidFill>
                  <a:srgbClr val="000000"/>
                </a:solidFill>
                <a:latin typeface="Arial"/>
                <a:ea typeface="DejaVu Sans"/>
              </a:rPr>
              <a:t>Engajamento Público.</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2071800" y="274680"/>
            <a:ext cx="6461640" cy="77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buFont typeface="Wingdings" charset="2"/>
              <a:buChar char=""/>
            </a:pPr>
            <a:r>
              <a:rPr lang="pt-BR" sz="4000" b="1" strike="noStrike">
                <a:solidFill>
                  <a:srgbClr val="000099"/>
                </a:solidFill>
                <a:latin typeface="Calibri"/>
                <a:ea typeface="DejaVu Sans"/>
              </a:rPr>
              <a:t>Metodologia</a:t>
            </a:r>
            <a:endParaRPr/>
          </a:p>
        </p:txBody>
      </p:sp>
      <p:sp>
        <p:nvSpPr>
          <p:cNvPr id="259" name="CustomShape 2"/>
          <p:cNvSpPr/>
          <p:nvPr/>
        </p:nvSpPr>
        <p:spPr>
          <a:xfrm>
            <a:off x="457200" y="62064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r>
              <a:rPr lang="pt-BR" sz="3200" b="1" strike="noStrike">
                <a:solidFill>
                  <a:srgbClr val="0070C0"/>
                </a:solidFill>
                <a:latin typeface="Calibri"/>
                <a:ea typeface="DejaVu Sans"/>
              </a:rPr>
              <a:t>Amostra da intervenção: </a:t>
            </a:r>
            <a:endParaRPr/>
          </a:p>
          <a:p>
            <a:pPr>
              <a:lnSpc>
                <a:spcPct val="100000"/>
              </a:lnSpc>
            </a:pPr>
            <a:endParaRPr/>
          </a:p>
          <a:p>
            <a:pPr algn="just">
              <a:lnSpc>
                <a:spcPct val="100000"/>
              </a:lnSpc>
            </a:pPr>
            <a:r>
              <a:rPr lang="pt-BR" sz="3200" strike="noStrike">
                <a:solidFill>
                  <a:srgbClr val="FF0000"/>
                </a:solidFill>
                <a:latin typeface="Arial"/>
                <a:ea typeface="DejaVu Sans"/>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pt-BR" sz="3200" strike="noStrike">
                <a:solidFill>
                  <a:srgbClr val="000000"/>
                </a:solidFill>
                <a:latin typeface="Arial"/>
                <a:ea typeface="DejaVu Sans"/>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p:txBody>
      </p:sp>
      <p:sp>
        <p:nvSpPr>
          <p:cNvPr id="260" name="CustomShape 3"/>
          <p:cNvSpPr/>
          <p:nvPr/>
        </p:nvSpPr>
        <p:spPr>
          <a:xfrm>
            <a:off x="3600" y="256500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61" name="CustomShape 4"/>
          <p:cNvSpPr/>
          <p:nvPr/>
        </p:nvSpPr>
        <p:spPr>
          <a:xfrm>
            <a:off x="3600" y="436500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62" name="CustomShape 5"/>
          <p:cNvSpPr/>
          <p:nvPr/>
        </p:nvSpPr>
        <p:spPr>
          <a:xfrm>
            <a:off x="8174160" y="980640"/>
            <a:ext cx="660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b="1" strike="noStrike">
                <a:solidFill>
                  <a:srgbClr val="000099"/>
                </a:solidFill>
                <a:latin typeface="Calibri"/>
                <a:ea typeface="DejaVu Sans"/>
              </a:rPr>
              <a:t>cont.</a:t>
            </a:r>
            <a:endParaRPr/>
          </a:p>
        </p:txBody>
      </p:sp>
      <p:sp>
        <p:nvSpPr>
          <p:cNvPr id="263" name="CustomShape 6"/>
          <p:cNvSpPr/>
          <p:nvPr/>
        </p:nvSpPr>
        <p:spPr>
          <a:xfrm>
            <a:off x="500040" y="4286160"/>
            <a:ext cx="62863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200" strike="noStrike" dirty="0">
                <a:solidFill>
                  <a:srgbClr val="0033CC"/>
                </a:solidFill>
                <a:latin typeface="Arial"/>
                <a:ea typeface="DejaVu Sans"/>
              </a:rPr>
              <a:t>112 mulheres de 50 a 69 anos.</a:t>
            </a:r>
            <a:endParaRPr dirty="0">
              <a:solidFill>
                <a:srgbClr val="0033CC"/>
              </a:solidFill>
            </a:endParaRPr>
          </a:p>
        </p:txBody>
      </p:sp>
      <p:sp>
        <p:nvSpPr>
          <p:cNvPr id="264" name="CustomShape 7"/>
          <p:cNvSpPr/>
          <p:nvPr/>
        </p:nvSpPr>
        <p:spPr>
          <a:xfrm>
            <a:off x="500040" y="2500200"/>
            <a:ext cx="71319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200" strike="noStrike" dirty="0">
                <a:solidFill>
                  <a:srgbClr val="0033CC"/>
                </a:solidFill>
                <a:latin typeface="Arial"/>
                <a:ea typeface="DejaVu Sans"/>
              </a:rPr>
              <a:t> 419 mulheres de 25 a  64 anos </a:t>
            </a:r>
            <a:endParaRPr dirty="0">
              <a:solidFill>
                <a:srgbClr val="0033CC"/>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179640" y="1628640"/>
            <a:ext cx="8784360" cy="446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3200" b="1" strike="noStrike">
                <a:solidFill>
                  <a:srgbClr val="0070C0"/>
                </a:solidFill>
                <a:latin typeface="Calibri"/>
                <a:ea typeface="DejaVu Sans"/>
              </a:rPr>
              <a:t>Instrumentos utilizados: </a:t>
            </a:r>
            <a:endParaRPr/>
          </a:p>
          <a:p>
            <a:pPr algn="just">
              <a:lnSpc>
                <a:spcPct val="100000"/>
              </a:lnSpc>
            </a:pPr>
            <a:endParaRPr/>
          </a:p>
          <a:p>
            <a:pPr algn="just">
              <a:lnSpc>
                <a:spcPct val="100000"/>
              </a:lnSpc>
            </a:pPr>
            <a:endParaRPr/>
          </a:p>
          <a:p>
            <a:pPr>
              <a:lnSpc>
                <a:spcPct val="100000"/>
              </a:lnSpc>
              <a:buFont typeface="Arial"/>
              <a:buChar char="•"/>
            </a:pPr>
            <a:r>
              <a:rPr lang="pt-BR" sz="3200" strike="noStrike">
                <a:solidFill>
                  <a:srgbClr val="000000"/>
                </a:solidFill>
                <a:latin typeface="Calibri"/>
                <a:ea typeface="DejaVu Sans"/>
              </a:rPr>
              <a:t>Planilha eletrônica de coleta de dados;</a:t>
            </a:r>
            <a:endParaRPr/>
          </a:p>
          <a:p>
            <a:pPr>
              <a:lnSpc>
                <a:spcPct val="100000"/>
              </a:lnSpc>
              <a:buFont typeface="Arial"/>
              <a:buChar char="•"/>
            </a:pPr>
            <a:r>
              <a:rPr lang="pt-BR" sz="3200" strike="noStrike">
                <a:solidFill>
                  <a:srgbClr val="000000"/>
                </a:solidFill>
                <a:latin typeface="Calibri"/>
                <a:ea typeface="DejaVu Sans"/>
              </a:rPr>
              <a:t>Ficha-espelho;</a:t>
            </a:r>
            <a:endParaRPr/>
          </a:p>
          <a:p>
            <a:pPr>
              <a:lnSpc>
                <a:spcPct val="100000"/>
              </a:lnSpc>
              <a:buFont typeface="Arial"/>
              <a:buChar char="•"/>
            </a:pPr>
            <a:r>
              <a:rPr lang="pt-BR" sz="3200" strike="noStrike">
                <a:solidFill>
                  <a:srgbClr val="000000"/>
                </a:solidFill>
                <a:latin typeface="Calibri"/>
                <a:ea typeface="DejaVu Sans"/>
              </a:rPr>
              <a:t>Caderno de Ação Programática;</a:t>
            </a:r>
            <a:endParaRPr/>
          </a:p>
          <a:p>
            <a:pPr>
              <a:lnSpc>
                <a:spcPct val="100000"/>
              </a:lnSpc>
              <a:buFont typeface="Arial"/>
              <a:buChar char="•"/>
            </a:pPr>
            <a:r>
              <a:rPr lang="pt-BR" sz="3200" strike="noStrike">
                <a:solidFill>
                  <a:srgbClr val="000000"/>
                </a:solidFill>
                <a:latin typeface="Calibri"/>
                <a:ea typeface="DejaVu Sans"/>
              </a:rPr>
              <a:t>Protocolos do MS</a:t>
            </a:r>
            <a:endParaRPr/>
          </a:p>
          <a:p>
            <a:pPr algn="just">
              <a:lnSpc>
                <a:spcPct val="100000"/>
              </a:lnSpc>
            </a:pPr>
            <a:r>
              <a:rPr lang="pt-BR" sz="3200" strike="noStrike">
                <a:solidFill>
                  <a:srgbClr val="000000"/>
                </a:solidFill>
                <a:latin typeface="Calibri"/>
                <a:ea typeface="DejaVu Sans"/>
              </a:rPr>
              <a:t>   </a:t>
            </a:r>
            <a:endParaRPr/>
          </a:p>
          <a:p>
            <a:pPr>
              <a:lnSpc>
                <a:spcPct val="100000"/>
              </a:lnSpc>
            </a:pPr>
            <a:endParaRPr/>
          </a:p>
        </p:txBody>
      </p:sp>
      <p:sp>
        <p:nvSpPr>
          <p:cNvPr id="266" name="CustomShape 2"/>
          <p:cNvSpPr/>
          <p:nvPr/>
        </p:nvSpPr>
        <p:spPr>
          <a:xfrm>
            <a:off x="609480" y="274680"/>
            <a:ext cx="7923960" cy="77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4000" b="1" strike="noStrike">
                <a:solidFill>
                  <a:srgbClr val="000099"/>
                </a:solidFill>
                <a:latin typeface="Calibri"/>
                <a:ea typeface="DejaVu Sans"/>
              </a:rPr>
              <a:t>Metodologia</a:t>
            </a:r>
            <a:endParaRPr/>
          </a:p>
        </p:txBody>
      </p:sp>
      <p:sp>
        <p:nvSpPr>
          <p:cNvPr id="267" name="CustomShape 3"/>
          <p:cNvSpPr/>
          <p:nvPr/>
        </p:nvSpPr>
        <p:spPr>
          <a:xfrm>
            <a:off x="8174160" y="980640"/>
            <a:ext cx="660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b="1" strike="noStrike">
                <a:solidFill>
                  <a:srgbClr val="000099"/>
                </a:solidFill>
                <a:latin typeface="Calibri"/>
                <a:ea typeface="DejaVu Sans"/>
              </a:rPr>
              <a:t>cont.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533880" y="2493000"/>
            <a:ext cx="7923960" cy="64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Wingdings" charset="2"/>
              <a:buChar char=""/>
            </a:pPr>
            <a:r>
              <a:rPr lang="pt-BR" sz="4000" b="1" strike="noStrike">
                <a:solidFill>
                  <a:srgbClr val="000099"/>
                </a:solidFill>
                <a:latin typeface="Arial"/>
                <a:ea typeface="DejaVu Sans"/>
              </a:rPr>
              <a:t>Objetivos Específicos, </a:t>
            </a:r>
            <a:endParaRPr/>
          </a:p>
          <a:p>
            <a:pPr algn="ctr">
              <a:lnSpc>
                <a:spcPct val="100000"/>
              </a:lnSpc>
            </a:pPr>
            <a:r>
              <a:rPr lang="pt-BR" sz="4000" b="1" strike="noStrike">
                <a:solidFill>
                  <a:srgbClr val="000099"/>
                </a:solidFill>
                <a:latin typeface="Arial"/>
                <a:ea typeface="DejaVu Sans"/>
              </a:rPr>
              <a:t>Metas e Resultados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539640" y="188640"/>
            <a:ext cx="7923960" cy="64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3600" b="1" strike="noStrike">
                <a:solidFill>
                  <a:srgbClr val="000099"/>
                </a:solidFill>
                <a:latin typeface="Arial"/>
                <a:ea typeface="DejaVu Sans"/>
              </a:rPr>
              <a:t>Objetivos Específicos e Metas </a:t>
            </a:r>
            <a:endParaRPr/>
          </a:p>
        </p:txBody>
      </p:sp>
      <p:sp>
        <p:nvSpPr>
          <p:cNvPr id="270" name="CustomShape 2"/>
          <p:cNvSpPr/>
          <p:nvPr/>
        </p:nvSpPr>
        <p:spPr>
          <a:xfrm>
            <a:off x="179640" y="1052640"/>
            <a:ext cx="8355960" cy="523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1" strike="noStrike" dirty="0">
                <a:solidFill>
                  <a:srgbClr val="000099"/>
                </a:solidFill>
                <a:latin typeface="Arial"/>
                <a:ea typeface="DejaVu Sans"/>
              </a:rPr>
              <a:t>Objetivo 1:</a:t>
            </a:r>
            <a:r>
              <a:rPr lang="pt-BR" sz="2400" strike="noStrike" dirty="0">
                <a:solidFill>
                  <a:srgbClr val="000000"/>
                </a:solidFill>
                <a:latin typeface="Arial"/>
                <a:ea typeface="DejaVu Sans"/>
              </a:rPr>
              <a:t>Ampliar a cobertura do Programa de câncer de mama e câncer de colo de útero.</a:t>
            </a:r>
            <a:endParaRPr dirty="0"/>
          </a:p>
          <a:p>
            <a:pPr>
              <a:lnSpc>
                <a:spcPct val="100000"/>
              </a:lnSpc>
            </a:pPr>
            <a:r>
              <a:rPr lang="pt-BR" sz="2400" b="1" strike="noStrike" dirty="0">
                <a:solidFill>
                  <a:srgbClr val="000099"/>
                </a:solidFill>
                <a:latin typeface="Arial"/>
                <a:ea typeface="DejaVu Sans"/>
              </a:rPr>
              <a:t> </a:t>
            </a:r>
            <a:endParaRPr dirty="0"/>
          </a:p>
          <a:p>
            <a:pPr>
              <a:lnSpc>
                <a:spcPct val="100000"/>
              </a:lnSpc>
            </a:pPr>
            <a:r>
              <a:rPr lang="pt-BR" sz="2400" b="1" strike="noStrike" dirty="0" smtClean="0">
                <a:solidFill>
                  <a:srgbClr val="000099"/>
                </a:solidFill>
                <a:latin typeface="Arial"/>
                <a:ea typeface="DejaVu Sans"/>
              </a:rPr>
              <a:t>Meta </a:t>
            </a:r>
            <a:r>
              <a:rPr lang="pt-BR" sz="2400" b="1" strike="noStrike" dirty="0">
                <a:solidFill>
                  <a:srgbClr val="000099"/>
                </a:solidFill>
                <a:latin typeface="Arial"/>
                <a:ea typeface="DejaVu Sans"/>
              </a:rPr>
              <a:t>1.1: </a:t>
            </a:r>
            <a:r>
              <a:rPr lang="pt-BR" sz="2400" strike="noStrike" dirty="0">
                <a:solidFill>
                  <a:srgbClr val="000000"/>
                </a:solidFill>
                <a:latin typeface="Arial"/>
                <a:ea typeface="DejaVu Sans"/>
              </a:rPr>
              <a:t>Ampliar a cobertura de exame </a:t>
            </a:r>
            <a:r>
              <a:rPr lang="pt-BR" sz="2400" strike="noStrike" dirty="0" err="1">
                <a:solidFill>
                  <a:srgbClr val="000000"/>
                </a:solidFill>
                <a:latin typeface="Arial"/>
                <a:ea typeface="DejaVu Sans"/>
              </a:rPr>
              <a:t>citopatológico</a:t>
            </a:r>
            <a:r>
              <a:rPr lang="pt-BR" sz="2400" strike="noStrike" dirty="0">
                <a:solidFill>
                  <a:srgbClr val="000000"/>
                </a:solidFill>
                <a:latin typeface="Arial"/>
                <a:ea typeface="DejaVu Sans"/>
              </a:rPr>
              <a:t> em mulheres de 25 a 64 anos para100%.</a:t>
            </a:r>
            <a:endParaRPr dirty="0"/>
          </a:p>
          <a:p>
            <a:pPr>
              <a:lnSpc>
                <a:spcPct val="100000"/>
              </a:lnSpc>
            </a:pPr>
            <a:endParaRPr dirty="0"/>
          </a:p>
          <a:p>
            <a:pPr>
              <a:lnSpc>
                <a:spcPct val="100000"/>
              </a:lnSpc>
            </a:pPr>
            <a:endParaRPr dirty="0"/>
          </a:p>
          <a:p>
            <a:pPr algn="just">
              <a:lnSpc>
                <a:spcPct val="100000"/>
              </a:lnSpc>
            </a:pPr>
            <a:endParaRPr dirty="0"/>
          </a:p>
          <a:p>
            <a:pPr algn="just">
              <a:lnSpc>
                <a:spcPct val="100000"/>
              </a:lnSpc>
            </a:pPr>
            <a:r>
              <a:rPr lang="pt-BR" sz="2800" b="1" strike="noStrike" dirty="0">
                <a:solidFill>
                  <a:srgbClr val="000099"/>
                </a:solidFill>
                <a:latin typeface="Arial"/>
                <a:ea typeface="DejaVu Sans"/>
              </a:rPr>
              <a:t>Meta 1.2:</a:t>
            </a:r>
            <a:r>
              <a:rPr lang="pt-BR" sz="2800" strike="noStrike" dirty="0">
                <a:solidFill>
                  <a:srgbClr val="000000"/>
                </a:solidFill>
                <a:latin typeface="Arial"/>
                <a:ea typeface="DejaVu Sans"/>
              </a:rPr>
              <a:t> </a:t>
            </a:r>
            <a:r>
              <a:rPr lang="pt-BR" sz="2400" strike="noStrike" dirty="0">
                <a:solidFill>
                  <a:srgbClr val="000000"/>
                </a:solidFill>
                <a:latin typeface="Arial"/>
                <a:ea typeface="DejaVu Sans"/>
              </a:rPr>
              <a:t>Aumentar a cobertura de mamografia em mulheres entre 50 e 69 anos  para 100%. </a:t>
            </a:r>
            <a:r>
              <a:rPr lang="pt-BR" sz="2400" b="1" strike="noStrike" dirty="0">
                <a:solidFill>
                  <a:srgbClr val="000099"/>
                </a:solidFill>
                <a:latin typeface="Arial"/>
                <a:ea typeface="DejaVu Sans"/>
              </a:rPr>
              <a:t> </a:t>
            </a:r>
            <a:endParaRPr dirty="0"/>
          </a:p>
          <a:p>
            <a:pPr algn="just">
              <a:lnSpc>
                <a:spcPct val="100000"/>
              </a:lnSpc>
            </a:pPr>
            <a:endParaRPr dirty="0"/>
          </a:p>
          <a:p>
            <a:pPr>
              <a:lnSpc>
                <a:spcPct val="100000"/>
              </a:lnSpc>
            </a:pPr>
            <a:endParaRPr dirty="0"/>
          </a:p>
        </p:txBody>
      </p:sp>
      <p:sp>
        <p:nvSpPr>
          <p:cNvPr id="271" name="CustomShape 3"/>
          <p:cNvSpPr/>
          <p:nvPr/>
        </p:nvSpPr>
        <p:spPr>
          <a:xfrm>
            <a:off x="8028360" y="6309360"/>
            <a:ext cx="935280" cy="431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72" name="CustomShape 4"/>
          <p:cNvSpPr/>
          <p:nvPr/>
        </p:nvSpPr>
        <p:spPr>
          <a:xfrm>
            <a:off x="857160" y="2786040"/>
            <a:ext cx="7949880" cy="638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685800" y="285840"/>
            <a:ext cx="77716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BR" sz="2400" b="1" strike="noStrike">
                <a:solidFill>
                  <a:srgbClr val="3333FF"/>
                </a:solidFill>
                <a:latin typeface="Arial"/>
                <a:ea typeface="DejaVu Sans"/>
              </a:rPr>
              <a:t>Resultados: Objetivo 1, Meta 1.1, Meta 1.2</a:t>
            </a:r>
            <a:endParaRPr/>
          </a:p>
        </p:txBody>
      </p:sp>
      <p:sp>
        <p:nvSpPr>
          <p:cNvPr id="274" name="CustomShape 2"/>
          <p:cNvSpPr/>
          <p:nvPr/>
        </p:nvSpPr>
        <p:spPr>
          <a:xfrm>
            <a:off x="500040" y="928800"/>
            <a:ext cx="3642480" cy="207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dirty="0">
                <a:solidFill>
                  <a:srgbClr val="000000"/>
                </a:solidFill>
                <a:latin typeface="Calibri"/>
                <a:ea typeface="DejaVu Sans"/>
              </a:rPr>
              <a:t>Gráfico 1.proporção de mulheres entre 25 e 64 anos com exame em dia para detecção precoce de câncer de colo de útero.</a:t>
            </a:r>
            <a:endParaRPr dirty="0"/>
          </a:p>
          <a:p>
            <a:pPr>
              <a:lnSpc>
                <a:spcPct val="100000"/>
              </a:lnSpc>
            </a:pPr>
            <a:r>
              <a:rPr lang="pt-BR" strike="noStrike" dirty="0">
                <a:solidFill>
                  <a:srgbClr val="3333FF"/>
                </a:solidFill>
                <a:latin typeface="Calibri"/>
                <a:ea typeface="DejaVu Sans"/>
              </a:rPr>
              <a:t>Mês</a:t>
            </a:r>
            <a:r>
              <a:rPr lang="pt-BR" strike="noStrike" dirty="0">
                <a:solidFill>
                  <a:srgbClr val="000000"/>
                </a:solidFill>
                <a:latin typeface="Calibri"/>
                <a:ea typeface="DejaVu Sans"/>
              </a:rPr>
              <a:t> </a:t>
            </a:r>
            <a:r>
              <a:rPr lang="pt-BR" strike="noStrike" dirty="0">
                <a:solidFill>
                  <a:srgbClr val="3333FF"/>
                </a:solidFill>
                <a:latin typeface="Calibri"/>
                <a:ea typeface="DejaVu Sans"/>
              </a:rPr>
              <a:t>1</a:t>
            </a:r>
            <a:r>
              <a:rPr lang="pt-BR" strike="noStrike" dirty="0" smtClean="0">
                <a:solidFill>
                  <a:srgbClr val="000000"/>
                </a:solidFill>
                <a:latin typeface="Calibri"/>
                <a:ea typeface="DejaVu Sans"/>
              </a:rPr>
              <a:t>. 52 </a:t>
            </a:r>
            <a:r>
              <a:rPr lang="pt-BR" strike="noStrike" dirty="0">
                <a:solidFill>
                  <a:srgbClr val="000000"/>
                </a:solidFill>
                <a:latin typeface="Calibri"/>
                <a:ea typeface="DejaVu Sans"/>
              </a:rPr>
              <a:t>(8,6%).</a:t>
            </a:r>
            <a:endParaRPr dirty="0"/>
          </a:p>
          <a:p>
            <a:pPr>
              <a:lnSpc>
                <a:spcPct val="100000"/>
              </a:lnSpc>
            </a:pPr>
            <a:r>
              <a:rPr lang="pt-BR" strike="noStrike" dirty="0">
                <a:solidFill>
                  <a:srgbClr val="3333FF"/>
                </a:solidFill>
                <a:latin typeface="Calibri"/>
                <a:ea typeface="DejaVu Sans"/>
              </a:rPr>
              <a:t>Mês 2</a:t>
            </a:r>
            <a:r>
              <a:rPr lang="pt-BR" strike="noStrike" dirty="0" smtClean="0">
                <a:solidFill>
                  <a:srgbClr val="000000"/>
                </a:solidFill>
                <a:latin typeface="Calibri"/>
                <a:ea typeface="DejaVu Sans"/>
              </a:rPr>
              <a:t>. 92 </a:t>
            </a:r>
            <a:r>
              <a:rPr lang="pt-BR" strike="noStrike" dirty="0">
                <a:solidFill>
                  <a:srgbClr val="000000"/>
                </a:solidFill>
                <a:latin typeface="Calibri"/>
                <a:ea typeface="DejaVu Sans"/>
              </a:rPr>
              <a:t>(15,2%).</a:t>
            </a:r>
            <a:endParaRPr dirty="0"/>
          </a:p>
          <a:p>
            <a:pPr>
              <a:lnSpc>
                <a:spcPct val="100000"/>
              </a:lnSpc>
            </a:pPr>
            <a:r>
              <a:rPr lang="pt-BR" strike="noStrike" dirty="0">
                <a:solidFill>
                  <a:srgbClr val="3333FF"/>
                </a:solidFill>
                <a:latin typeface="Calibri"/>
                <a:ea typeface="DejaVu Sans"/>
              </a:rPr>
              <a:t>Mês 3</a:t>
            </a:r>
            <a:r>
              <a:rPr lang="pt-BR" strike="noStrike" dirty="0" smtClean="0">
                <a:solidFill>
                  <a:srgbClr val="000000"/>
                </a:solidFill>
                <a:latin typeface="Calibri"/>
                <a:ea typeface="DejaVu Sans"/>
              </a:rPr>
              <a:t>. 114 </a:t>
            </a:r>
            <a:r>
              <a:rPr lang="pt-BR" strike="noStrike" dirty="0">
                <a:solidFill>
                  <a:srgbClr val="000000"/>
                </a:solidFill>
                <a:latin typeface="Calibri"/>
                <a:ea typeface="DejaVu Sans"/>
              </a:rPr>
              <a:t>(18.8%)</a:t>
            </a:r>
            <a:endParaRPr dirty="0"/>
          </a:p>
          <a:p>
            <a:pPr algn="ctr">
              <a:lnSpc>
                <a:spcPct val="100000"/>
              </a:lnSpc>
            </a:pPr>
            <a:endParaRPr dirty="0"/>
          </a:p>
          <a:p>
            <a:pPr algn="ctr">
              <a:lnSpc>
                <a:spcPct val="100000"/>
              </a:lnSpc>
            </a:pPr>
            <a:endParaRPr dirty="0"/>
          </a:p>
        </p:txBody>
      </p:sp>
      <p:sp>
        <p:nvSpPr>
          <p:cNvPr id="275" name="CustomShape 3"/>
          <p:cNvSpPr/>
          <p:nvPr/>
        </p:nvSpPr>
        <p:spPr>
          <a:xfrm>
            <a:off x="4643280" y="1000080"/>
            <a:ext cx="4142520" cy="178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dirty="0" smtClean="0">
                <a:solidFill>
                  <a:srgbClr val="000000"/>
                </a:solidFill>
                <a:latin typeface="Calibri"/>
                <a:ea typeface="DejaVu Sans"/>
              </a:rPr>
              <a:t>Gráfico2.proporção </a:t>
            </a:r>
            <a:r>
              <a:rPr lang="pt-BR" strike="noStrike" dirty="0">
                <a:solidFill>
                  <a:srgbClr val="000000"/>
                </a:solidFill>
                <a:latin typeface="Calibri"/>
                <a:ea typeface="DejaVu Sans"/>
              </a:rPr>
              <a:t>de mulheres entre 50 e 69 anos com exame em dia para detecção precoce de câncer de mama.</a:t>
            </a:r>
            <a:endParaRPr dirty="0"/>
          </a:p>
          <a:p>
            <a:pPr>
              <a:lnSpc>
                <a:spcPct val="100000"/>
              </a:lnSpc>
            </a:pPr>
            <a:r>
              <a:rPr lang="pt-BR" strike="noStrike" dirty="0">
                <a:solidFill>
                  <a:srgbClr val="3333FF"/>
                </a:solidFill>
                <a:latin typeface="Calibri"/>
                <a:ea typeface="DejaVu Sans"/>
              </a:rPr>
              <a:t>Mês 1</a:t>
            </a:r>
            <a:r>
              <a:rPr lang="pt-BR" strike="noStrike" dirty="0" smtClean="0">
                <a:solidFill>
                  <a:srgbClr val="000000"/>
                </a:solidFill>
                <a:latin typeface="Calibri"/>
                <a:ea typeface="DejaVu Sans"/>
              </a:rPr>
              <a:t>. 10 </a:t>
            </a:r>
            <a:r>
              <a:rPr lang="pt-BR" strike="noStrike" dirty="0">
                <a:solidFill>
                  <a:srgbClr val="000000"/>
                </a:solidFill>
                <a:latin typeface="Calibri"/>
                <a:ea typeface="DejaVu Sans"/>
              </a:rPr>
              <a:t>(5,2%).</a:t>
            </a:r>
            <a:endParaRPr dirty="0"/>
          </a:p>
          <a:p>
            <a:pPr>
              <a:lnSpc>
                <a:spcPct val="100000"/>
              </a:lnSpc>
            </a:pPr>
            <a:r>
              <a:rPr lang="pt-BR" strike="noStrike" dirty="0">
                <a:solidFill>
                  <a:srgbClr val="3333FF"/>
                </a:solidFill>
                <a:latin typeface="Calibri"/>
                <a:ea typeface="DejaVu Sans"/>
              </a:rPr>
              <a:t>Mês 2</a:t>
            </a:r>
            <a:r>
              <a:rPr lang="pt-BR" strike="noStrike" dirty="0">
                <a:solidFill>
                  <a:srgbClr val="000000"/>
                </a:solidFill>
                <a:latin typeface="Calibri"/>
                <a:ea typeface="DejaVu Sans"/>
              </a:rPr>
              <a:t>.18 (9,3%).</a:t>
            </a:r>
            <a:endParaRPr dirty="0"/>
          </a:p>
          <a:p>
            <a:pPr>
              <a:lnSpc>
                <a:spcPct val="100000"/>
              </a:lnSpc>
            </a:pPr>
            <a:r>
              <a:rPr lang="pt-BR" strike="noStrike" dirty="0">
                <a:solidFill>
                  <a:srgbClr val="3333FF"/>
                </a:solidFill>
                <a:latin typeface="Calibri"/>
                <a:ea typeface="DejaVu Sans"/>
              </a:rPr>
              <a:t>Mês 3</a:t>
            </a:r>
            <a:r>
              <a:rPr lang="pt-BR" strike="noStrike" dirty="0" smtClean="0">
                <a:solidFill>
                  <a:srgbClr val="000000"/>
                </a:solidFill>
                <a:latin typeface="Calibri"/>
                <a:ea typeface="DejaVu Sans"/>
              </a:rPr>
              <a:t>. 22 </a:t>
            </a:r>
            <a:r>
              <a:rPr lang="pt-BR" strike="noStrike" dirty="0">
                <a:solidFill>
                  <a:srgbClr val="000000"/>
                </a:solidFill>
                <a:latin typeface="Calibri"/>
                <a:ea typeface="DejaVu Sans"/>
              </a:rPr>
              <a:t>(11,4%)</a:t>
            </a:r>
            <a:endParaRPr dirty="0"/>
          </a:p>
        </p:txBody>
      </p:sp>
      <p:sp>
        <p:nvSpPr>
          <p:cNvPr id="276" name="CustomShape 4"/>
          <p:cNvSpPr/>
          <p:nvPr/>
        </p:nvSpPr>
        <p:spPr>
          <a:xfrm>
            <a:off x="5786280" y="5857920"/>
            <a:ext cx="3214080" cy="56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Fonte:Planilha final de</a:t>
            </a:r>
            <a:endParaRPr/>
          </a:p>
          <a:p>
            <a:pPr>
              <a:lnSpc>
                <a:spcPct val="100000"/>
              </a:lnSpc>
            </a:pPr>
            <a:r>
              <a:rPr lang="pt-BR" strike="noStrike">
                <a:solidFill>
                  <a:srgbClr val="000000"/>
                </a:solidFill>
                <a:latin typeface="Calibri"/>
                <a:ea typeface="DejaVu Sans"/>
              </a:rPr>
              <a:t> coleta de dados</a:t>
            </a:r>
            <a:endParaRPr/>
          </a:p>
        </p:txBody>
      </p:sp>
      <p:pic>
        <p:nvPicPr>
          <p:cNvPr id="277" name="Picture 3"/>
          <p:cNvPicPr/>
          <p:nvPr/>
        </p:nvPicPr>
        <p:blipFill>
          <a:blip r:embed="rId2"/>
          <a:stretch/>
        </p:blipFill>
        <p:spPr>
          <a:xfrm>
            <a:off x="4286160" y="3071880"/>
            <a:ext cx="3819240" cy="2857320"/>
          </a:xfrm>
          <a:prstGeom prst="rect">
            <a:avLst/>
          </a:prstGeom>
          <a:ln w="9360">
            <a:noFill/>
          </a:ln>
        </p:spPr>
      </p:pic>
      <p:pic>
        <p:nvPicPr>
          <p:cNvPr id="278" name="Picture 4"/>
          <p:cNvPicPr/>
          <p:nvPr/>
        </p:nvPicPr>
        <p:blipFill>
          <a:blip r:embed="rId3"/>
          <a:stretch/>
        </p:blipFill>
        <p:spPr>
          <a:xfrm>
            <a:off x="214200" y="3071880"/>
            <a:ext cx="3819240" cy="29286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07640" y="1769400"/>
            <a:ext cx="4022640" cy="63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200" b="1" strike="noStrike">
                <a:solidFill>
                  <a:srgbClr val="7030A0"/>
                </a:solidFill>
                <a:latin typeface="Arial"/>
                <a:ea typeface="DejaVu Sans"/>
              </a:rPr>
              <a:t>Introdução:</a:t>
            </a:r>
            <a:endParaRPr/>
          </a:p>
        </p:txBody>
      </p:sp>
      <p:sp>
        <p:nvSpPr>
          <p:cNvPr id="193" name="CustomShape 2"/>
          <p:cNvSpPr/>
          <p:nvPr/>
        </p:nvSpPr>
        <p:spPr>
          <a:xfrm>
            <a:off x="5085000" y="1769400"/>
            <a:ext cx="4022640" cy="63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200" b="1" strike="noStrike">
                <a:solidFill>
                  <a:srgbClr val="7030A0"/>
                </a:solidFill>
                <a:latin typeface="Arial"/>
                <a:ea typeface="DejaVu Sans"/>
              </a:rPr>
              <a:t>Intervenção:</a:t>
            </a:r>
            <a:endParaRPr/>
          </a:p>
        </p:txBody>
      </p:sp>
      <p:sp>
        <p:nvSpPr>
          <p:cNvPr id="194" name="CustomShape 3"/>
          <p:cNvSpPr/>
          <p:nvPr/>
        </p:nvSpPr>
        <p:spPr>
          <a:xfrm>
            <a:off x="179640" y="2410560"/>
            <a:ext cx="4555080" cy="41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80000"/>
              <a:buFont typeface="Wingdings" charset="2"/>
              <a:buChar char=""/>
            </a:pPr>
            <a:r>
              <a:rPr lang="pt-BR" sz="2400" strike="noStrike">
                <a:solidFill>
                  <a:srgbClr val="000000"/>
                </a:solidFill>
                <a:latin typeface="Arial"/>
                <a:ea typeface="DejaVu Sans"/>
              </a:rPr>
              <a:t>Caracterização do município</a:t>
            </a:r>
            <a:r>
              <a:rPr lang="pt-BR" sz="2400" strike="noStrike">
                <a:solidFill>
                  <a:srgbClr val="000000"/>
                </a:solidFill>
                <a:latin typeface="Calibri"/>
                <a:ea typeface="DejaVu Sans"/>
              </a:rPr>
              <a:t>;</a:t>
            </a:r>
            <a:endParaRPr/>
          </a:p>
          <a:p>
            <a:pPr>
              <a:lnSpc>
                <a:spcPct val="100000"/>
              </a:lnSpc>
              <a:buSzPct val="80000"/>
              <a:buFont typeface="Wingdings" charset="2"/>
              <a:buChar char=""/>
            </a:pPr>
            <a:r>
              <a:rPr lang="pt-BR" sz="2400" strike="noStrike">
                <a:solidFill>
                  <a:srgbClr val="000000"/>
                </a:solidFill>
                <a:latin typeface="Arial"/>
                <a:ea typeface="DejaVu Sans"/>
              </a:rPr>
              <a:t>Caracterização da Unidade Básica de Saúde; </a:t>
            </a:r>
            <a:endParaRPr/>
          </a:p>
          <a:p>
            <a:pPr>
              <a:lnSpc>
                <a:spcPct val="100000"/>
              </a:lnSpc>
            </a:pPr>
            <a:endParaRPr/>
          </a:p>
          <a:p>
            <a:pPr>
              <a:lnSpc>
                <a:spcPct val="100000"/>
              </a:lnSpc>
              <a:buSzPct val="80000"/>
              <a:buFont typeface="Wingdings" charset="2"/>
              <a:buChar char=""/>
            </a:pPr>
            <a:r>
              <a:rPr lang="pt-BR" sz="2400" strike="noStrike">
                <a:solidFill>
                  <a:srgbClr val="000000"/>
                </a:solidFill>
                <a:latin typeface="Arial"/>
                <a:ea typeface="DejaVu Sans"/>
              </a:rPr>
              <a:t>Situação da ação programática na Unidade antes da intervenção;</a:t>
            </a:r>
            <a:endParaRPr/>
          </a:p>
          <a:p>
            <a:pPr>
              <a:lnSpc>
                <a:spcPct val="100000"/>
              </a:lnSpc>
            </a:pPr>
            <a:endParaRPr/>
          </a:p>
          <a:p>
            <a:pPr>
              <a:lnSpc>
                <a:spcPct val="100000"/>
              </a:lnSpc>
              <a:buSzPct val="80000"/>
              <a:buFont typeface="Wingdings" charset="2"/>
              <a:buChar char=""/>
            </a:pPr>
            <a:r>
              <a:rPr lang="pt-BR" sz="2400" strike="noStrike">
                <a:solidFill>
                  <a:srgbClr val="000000"/>
                </a:solidFill>
                <a:latin typeface="Arial"/>
                <a:ea typeface="DejaVu Sans"/>
              </a:rPr>
              <a:t>Importância da ação programática na qual realizamos a intervenção.</a:t>
            </a:r>
            <a:endParaRPr/>
          </a:p>
          <a:p>
            <a:pPr>
              <a:lnSpc>
                <a:spcPct val="100000"/>
              </a:lnSpc>
            </a:pPr>
            <a:endParaRPr/>
          </a:p>
          <a:p>
            <a:pPr>
              <a:lnSpc>
                <a:spcPct val="100000"/>
              </a:lnSpc>
            </a:pPr>
            <a:endParaRPr/>
          </a:p>
        </p:txBody>
      </p:sp>
      <p:sp>
        <p:nvSpPr>
          <p:cNvPr id="195" name="CustomShape 4"/>
          <p:cNvSpPr/>
          <p:nvPr/>
        </p:nvSpPr>
        <p:spPr>
          <a:xfrm>
            <a:off x="5517360" y="2410560"/>
            <a:ext cx="3734640" cy="41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80000"/>
              <a:buFont typeface="Wingdings" charset="2"/>
              <a:buChar char=""/>
            </a:pPr>
            <a:r>
              <a:rPr lang="pt-BR" sz="2400" strike="noStrike">
                <a:solidFill>
                  <a:srgbClr val="000000"/>
                </a:solidFill>
                <a:latin typeface="Arial"/>
                <a:ea typeface="DejaVu Sans"/>
              </a:rPr>
              <a:t>Objetivos;</a:t>
            </a:r>
            <a:endParaRPr/>
          </a:p>
          <a:p>
            <a:pPr>
              <a:lnSpc>
                <a:spcPct val="100000"/>
              </a:lnSpc>
              <a:buSzPct val="80000"/>
              <a:buFont typeface="Wingdings" charset="2"/>
              <a:buChar char=""/>
            </a:pPr>
            <a:r>
              <a:rPr lang="pt-BR" sz="2400" strike="noStrike">
                <a:solidFill>
                  <a:srgbClr val="000000"/>
                </a:solidFill>
                <a:latin typeface="Arial"/>
                <a:ea typeface="DejaVu Sans"/>
              </a:rPr>
              <a:t>Metodologia; </a:t>
            </a:r>
            <a:endParaRPr/>
          </a:p>
          <a:p>
            <a:pPr>
              <a:lnSpc>
                <a:spcPct val="100000"/>
              </a:lnSpc>
              <a:buSzPct val="80000"/>
              <a:buFont typeface="Wingdings" charset="2"/>
              <a:buChar char=""/>
            </a:pPr>
            <a:r>
              <a:rPr lang="pt-BR" sz="2400" strike="noStrike">
                <a:solidFill>
                  <a:srgbClr val="000000"/>
                </a:solidFill>
                <a:latin typeface="Arial"/>
                <a:ea typeface="DejaVu Sans"/>
              </a:rPr>
              <a:t>Metas e resultados;</a:t>
            </a:r>
            <a:endParaRPr/>
          </a:p>
          <a:p>
            <a:pPr>
              <a:lnSpc>
                <a:spcPct val="100000"/>
              </a:lnSpc>
              <a:buSzPct val="80000"/>
              <a:buFont typeface="Wingdings" charset="2"/>
              <a:buChar char=""/>
            </a:pPr>
            <a:r>
              <a:rPr lang="pt-BR" sz="2400" strike="noStrike">
                <a:solidFill>
                  <a:srgbClr val="000000"/>
                </a:solidFill>
                <a:latin typeface="Arial"/>
                <a:ea typeface="DejaVu Sans"/>
              </a:rPr>
              <a:t>Discussão;</a:t>
            </a:r>
            <a:endParaRPr/>
          </a:p>
          <a:p>
            <a:pPr>
              <a:lnSpc>
                <a:spcPct val="100000"/>
              </a:lnSpc>
              <a:buSzPct val="80000"/>
              <a:buFont typeface="Wingdings" charset="2"/>
              <a:buChar char=""/>
            </a:pPr>
            <a:r>
              <a:rPr lang="pt-BR" sz="2400" strike="noStrike">
                <a:solidFill>
                  <a:srgbClr val="000000"/>
                </a:solidFill>
                <a:latin typeface="Arial"/>
                <a:ea typeface="DejaVu Sans"/>
              </a:rPr>
              <a:t>Reflexão sobre o aprendizado; </a:t>
            </a:r>
            <a:endParaRPr/>
          </a:p>
          <a:p>
            <a:pPr>
              <a:lnSpc>
                <a:spcPct val="100000"/>
              </a:lnSpc>
              <a:buSzPct val="80000"/>
              <a:buFont typeface="Wingdings" charset="2"/>
              <a:buChar char=""/>
            </a:pPr>
            <a:r>
              <a:rPr lang="pt-BR" sz="2400" strike="noStrike">
                <a:solidFill>
                  <a:srgbClr val="000000"/>
                </a:solidFill>
                <a:latin typeface="Arial"/>
                <a:ea typeface="DejaVu Sans"/>
              </a:rPr>
              <a:t>Referências. </a:t>
            </a:r>
            <a:endParaRPr/>
          </a:p>
        </p:txBody>
      </p:sp>
      <p:sp>
        <p:nvSpPr>
          <p:cNvPr id="196" name="CustomShape 5"/>
          <p:cNvSpPr/>
          <p:nvPr/>
        </p:nvSpPr>
        <p:spPr>
          <a:xfrm>
            <a:off x="755640" y="468000"/>
            <a:ext cx="7848000" cy="577440"/>
          </a:xfrm>
          <a:prstGeom prst="rect">
            <a:avLst/>
          </a:prstGeom>
          <a:solidFill>
            <a:schemeClr val="bg1"/>
          </a:solidFill>
          <a:ln>
            <a:solidFill>
              <a:srgbClr val="000099"/>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200" b="1" strike="noStrike">
                <a:solidFill>
                  <a:srgbClr val="000099"/>
                </a:solidFill>
                <a:latin typeface="Arial"/>
                <a:ea typeface="DejaVu Sans"/>
              </a:rPr>
              <a:t>ESTRUTURA DA APRESENTAÇÃO </a:t>
            </a:r>
            <a:endParaRPr/>
          </a:p>
        </p:txBody>
      </p:sp>
      <p:sp>
        <p:nvSpPr>
          <p:cNvPr id="197" name="CustomShape 6"/>
          <p:cNvSpPr/>
          <p:nvPr/>
        </p:nvSpPr>
        <p:spPr>
          <a:xfrm>
            <a:off x="1316520" y="1061280"/>
            <a:ext cx="575280" cy="647280"/>
          </a:xfrm>
          <a:prstGeom prst="downArrow">
            <a:avLst>
              <a:gd name="adj1" fmla="val 50000"/>
              <a:gd name="adj2" fmla="val 50000"/>
            </a:avLst>
          </a:prstGeom>
          <a:solidFill>
            <a:schemeClr val="bg1"/>
          </a:solidFill>
          <a:ln>
            <a:solidFill>
              <a:srgbClr val="000099"/>
            </a:solidFill>
            <a:round/>
          </a:ln>
        </p:spPr>
        <p:style>
          <a:lnRef idx="2">
            <a:schemeClr val="accent1">
              <a:shade val="50000"/>
            </a:schemeClr>
          </a:lnRef>
          <a:fillRef idx="1">
            <a:schemeClr val="accent1"/>
          </a:fillRef>
          <a:effectRef idx="0">
            <a:schemeClr val="accent1"/>
          </a:effectRef>
          <a:fontRef idx="minor"/>
        </p:style>
      </p:sp>
      <p:sp>
        <p:nvSpPr>
          <p:cNvPr id="198" name="CustomShape 7"/>
          <p:cNvSpPr/>
          <p:nvPr/>
        </p:nvSpPr>
        <p:spPr>
          <a:xfrm>
            <a:off x="7020360" y="1052640"/>
            <a:ext cx="575280" cy="647280"/>
          </a:xfrm>
          <a:prstGeom prst="downArrow">
            <a:avLst>
              <a:gd name="adj1" fmla="val 50000"/>
              <a:gd name="adj2" fmla="val 50000"/>
            </a:avLst>
          </a:prstGeom>
          <a:solidFill>
            <a:schemeClr val="bg1"/>
          </a:solidFill>
          <a:ln>
            <a:solidFill>
              <a:srgbClr val="000099"/>
            </a:solidFill>
            <a:round/>
          </a:ln>
        </p:spPr>
        <p:style>
          <a:lnRef idx="2">
            <a:schemeClr val="accent1">
              <a:shade val="50000"/>
            </a:schemeClr>
          </a:lnRef>
          <a:fillRef idx="1">
            <a:schemeClr val="accent1"/>
          </a:fillRef>
          <a:effectRef idx="0">
            <a:schemeClr val="accent1"/>
          </a:effectRef>
          <a:fontRef idx="minor"/>
        </p:style>
      </p:sp>
      <p:sp>
        <p:nvSpPr>
          <p:cNvPr id="199" name="CustomShape 8"/>
          <p:cNvSpPr/>
          <p:nvPr/>
        </p:nvSpPr>
        <p:spPr>
          <a:xfrm>
            <a:off x="179640" y="1772640"/>
            <a:ext cx="4555080" cy="4823640"/>
          </a:xfrm>
          <a:prstGeom prst="frame">
            <a:avLst>
              <a:gd name="adj1" fmla="val 1407"/>
            </a:avLst>
          </a:prstGeom>
          <a:ln>
            <a:round/>
          </a:ln>
        </p:spPr>
        <p:style>
          <a:lnRef idx="2">
            <a:schemeClr val="accent1">
              <a:shade val="50000"/>
            </a:schemeClr>
          </a:lnRef>
          <a:fillRef idx="1">
            <a:schemeClr val="accent1"/>
          </a:fillRef>
          <a:effectRef idx="0">
            <a:schemeClr val="accent1"/>
          </a:effectRef>
          <a:fontRef idx="minor"/>
        </p:style>
      </p:sp>
      <p:sp>
        <p:nvSpPr>
          <p:cNvPr id="200" name="CustomShape 9"/>
          <p:cNvSpPr/>
          <p:nvPr/>
        </p:nvSpPr>
        <p:spPr>
          <a:xfrm>
            <a:off x="5517360" y="1772640"/>
            <a:ext cx="3518640" cy="4823640"/>
          </a:xfrm>
          <a:prstGeom prst="frame">
            <a:avLst>
              <a:gd name="adj1" fmla="val 1407"/>
            </a:avLst>
          </a:prstGeom>
          <a:ln>
            <a:round/>
          </a:ln>
        </p:spPr>
        <p:style>
          <a:lnRef idx="2">
            <a:schemeClr val="accent1">
              <a:shade val="50000"/>
            </a:schemeClr>
          </a:lnRef>
          <a:fillRef idx="1">
            <a:schemeClr val="accent1"/>
          </a:fillRef>
          <a:effectRef idx="0">
            <a:schemeClr val="accent1"/>
          </a:effectRef>
          <a:fontRef idx="minor"/>
        </p:style>
      </p:sp>
      <p:sp>
        <p:nvSpPr>
          <p:cNvPr id="201" name="CustomShape 10"/>
          <p:cNvSpPr/>
          <p:nvPr/>
        </p:nvSpPr>
        <p:spPr>
          <a:xfrm>
            <a:off x="4847400" y="3861000"/>
            <a:ext cx="515880" cy="323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685800" y="214200"/>
            <a:ext cx="7771680" cy="121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BR" sz="4400" b="1" strike="noStrike">
                <a:solidFill>
                  <a:srgbClr val="000099"/>
                </a:solidFill>
                <a:latin typeface="Arial"/>
                <a:ea typeface="DejaVu Sans"/>
              </a:rPr>
              <a:t>Objetivos Específicos e Metas </a:t>
            </a:r>
            <a:endParaRPr/>
          </a:p>
        </p:txBody>
      </p:sp>
      <p:sp>
        <p:nvSpPr>
          <p:cNvPr id="280" name="CustomShape 2"/>
          <p:cNvSpPr/>
          <p:nvPr/>
        </p:nvSpPr>
        <p:spPr>
          <a:xfrm>
            <a:off x="214200" y="2000160"/>
            <a:ext cx="8500320" cy="363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b="1" strike="noStrike" dirty="0">
                <a:solidFill>
                  <a:srgbClr val="3333FF"/>
                </a:solidFill>
                <a:latin typeface="Arial"/>
                <a:ea typeface="DejaVu Sans"/>
              </a:rPr>
              <a:t>Objetivo 2</a:t>
            </a:r>
            <a:r>
              <a:rPr lang="pt-BR" sz="2400" b="1" strike="noStrike" dirty="0">
                <a:solidFill>
                  <a:srgbClr val="000000"/>
                </a:solidFill>
                <a:latin typeface="Arial"/>
                <a:ea typeface="DejaVu Sans"/>
              </a:rPr>
              <a:t>.</a:t>
            </a:r>
            <a:r>
              <a:rPr lang="pt-BR" sz="2400" strike="noStrike" dirty="0">
                <a:solidFill>
                  <a:srgbClr val="8B8B8B"/>
                </a:solidFill>
                <a:latin typeface="Calibri"/>
                <a:ea typeface="DejaVu Sans"/>
              </a:rPr>
              <a:t> </a:t>
            </a:r>
            <a:r>
              <a:rPr lang="pt-BR" sz="2400" strike="noStrike" dirty="0">
                <a:solidFill>
                  <a:srgbClr val="000000"/>
                </a:solidFill>
                <a:latin typeface="Arial"/>
                <a:ea typeface="DejaVu Sans"/>
              </a:rPr>
              <a:t>Melhorar a qualidade do atendimento das mulheres que realizam    detecção precoce de câncer de colo de útero e de mama na unidade de saúde</a:t>
            </a:r>
            <a:r>
              <a:rPr lang="pt-BR" sz="2400" strike="noStrike" dirty="0" smtClean="0">
                <a:solidFill>
                  <a:srgbClr val="000000"/>
                </a:solidFill>
                <a:latin typeface="Arial"/>
                <a:ea typeface="DejaVu Sans"/>
              </a:rPr>
              <a:t>.</a:t>
            </a:r>
          </a:p>
          <a:p>
            <a:pPr algn="just">
              <a:lnSpc>
                <a:spcPct val="100000"/>
              </a:lnSpc>
            </a:pPr>
            <a:endParaRPr dirty="0"/>
          </a:p>
          <a:p>
            <a:pPr algn="just">
              <a:lnSpc>
                <a:spcPct val="100000"/>
              </a:lnSpc>
            </a:pPr>
            <a:endParaRPr dirty="0"/>
          </a:p>
          <a:p>
            <a:pPr algn="just">
              <a:lnSpc>
                <a:spcPct val="100000"/>
              </a:lnSpc>
            </a:pPr>
            <a:r>
              <a:rPr lang="pt-BR" sz="2400" strike="noStrike" dirty="0">
                <a:solidFill>
                  <a:srgbClr val="3333FF"/>
                </a:solidFill>
                <a:latin typeface="Arial"/>
                <a:ea typeface="DejaVu Sans"/>
              </a:rPr>
              <a:t>Meta 2.1</a:t>
            </a:r>
            <a:r>
              <a:rPr lang="pt-BR" sz="2400" strike="noStrike" dirty="0">
                <a:solidFill>
                  <a:srgbClr val="000000"/>
                </a:solidFill>
                <a:latin typeface="Arial"/>
                <a:ea typeface="DejaVu Sans"/>
              </a:rPr>
              <a:t>.</a:t>
            </a:r>
            <a:r>
              <a:rPr lang="pt-BR" sz="2400" strike="noStrike" dirty="0">
                <a:solidFill>
                  <a:srgbClr val="8B8B8B"/>
                </a:solidFill>
                <a:latin typeface="Arial"/>
                <a:ea typeface="DejaVu Sans"/>
              </a:rPr>
              <a:t> </a:t>
            </a:r>
            <a:r>
              <a:rPr lang="pt-BR" sz="2400" strike="noStrike" dirty="0">
                <a:solidFill>
                  <a:srgbClr val="000000"/>
                </a:solidFill>
                <a:latin typeface="Arial"/>
                <a:ea typeface="DejaVu Sans"/>
              </a:rPr>
              <a:t>Obter 100% de coleta de amostras satisfatórias do</a:t>
            </a:r>
            <a:endParaRPr dirty="0"/>
          </a:p>
          <a:p>
            <a:pPr algn="just">
              <a:lnSpc>
                <a:spcPct val="100000"/>
              </a:lnSpc>
            </a:pPr>
            <a:r>
              <a:rPr lang="pt-BR" sz="2400" strike="noStrike" dirty="0">
                <a:solidFill>
                  <a:srgbClr val="000000"/>
                </a:solidFill>
                <a:latin typeface="Arial"/>
                <a:ea typeface="DejaVu Sans"/>
              </a:rPr>
              <a:t> exame </a:t>
            </a:r>
            <a:r>
              <a:rPr lang="pt-BR" sz="2400" strike="noStrike" dirty="0" err="1">
                <a:solidFill>
                  <a:srgbClr val="000000"/>
                </a:solidFill>
                <a:latin typeface="Arial"/>
                <a:ea typeface="DejaVu Sans"/>
              </a:rPr>
              <a:t>citopatológico</a:t>
            </a:r>
            <a:r>
              <a:rPr lang="pt-BR" sz="2400" strike="noStrike" dirty="0">
                <a:solidFill>
                  <a:srgbClr val="000000"/>
                </a:solidFill>
                <a:latin typeface="Arial"/>
                <a:ea typeface="DejaVu Sans"/>
              </a:rPr>
              <a:t> colo de útero</a:t>
            </a:r>
            <a:endParaRPr dirty="0"/>
          </a:p>
          <a:p>
            <a:pPr algn="just">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785880" y="142920"/>
            <a:ext cx="7500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Wingdings" charset="2"/>
              <a:buChar char=""/>
            </a:pPr>
            <a:r>
              <a:rPr lang="pt-BR" sz="2400" b="1" strike="noStrike" dirty="0">
                <a:solidFill>
                  <a:srgbClr val="0000CC"/>
                </a:solidFill>
                <a:latin typeface="Arial"/>
                <a:ea typeface="DejaVu Sans"/>
              </a:rPr>
              <a:t>Resultados: Objetivo 2, Meta </a:t>
            </a:r>
            <a:r>
              <a:rPr lang="pt-BR" sz="2400" b="1" strike="noStrike" dirty="0" smtClean="0">
                <a:solidFill>
                  <a:srgbClr val="0000CC"/>
                </a:solidFill>
                <a:latin typeface="Arial"/>
                <a:ea typeface="DejaVu Sans"/>
              </a:rPr>
              <a:t>2.1</a:t>
            </a:r>
          </a:p>
          <a:p>
            <a:pPr algn="ctr">
              <a:lnSpc>
                <a:spcPct val="100000"/>
              </a:lnSpc>
              <a:buFont typeface="Wingdings" charset="2"/>
              <a:buChar char=""/>
            </a:pPr>
            <a:endParaRPr dirty="0"/>
          </a:p>
        </p:txBody>
      </p:sp>
      <p:sp>
        <p:nvSpPr>
          <p:cNvPr id="282" name="CustomShape 2"/>
          <p:cNvSpPr/>
          <p:nvPr/>
        </p:nvSpPr>
        <p:spPr>
          <a:xfrm>
            <a:off x="0" y="736560"/>
            <a:ext cx="8786520" cy="1406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BR" strike="noStrike" dirty="0">
                <a:solidFill>
                  <a:srgbClr val="000000"/>
                </a:solidFill>
                <a:latin typeface="Calibri"/>
                <a:ea typeface="Times New Roman"/>
              </a:rPr>
              <a:t>                </a:t>
            </a:r>
            <a:r>
              <a:rPr lang="pt-BR" dirty="0" smtClean="0">
                <a:solidFill>
                  <a:srgbClr val="000000"/>
                </a:solidFill>
                <a:latin typeface="Calibri"/>
                <a:ea typeface="Times New Roman"/>
              </a:rPr>
              <a:t>Gráfico 3</a:t>
            </a:r>
            <a:r>
              <a:rPr lang="pt-BR" strike="noStrike" dirty="0" smtClean="0">
                <a:solidFill>
                  <a:srgbClr val="000000"/>
                </a:solidFill>
                <a:latin typeface="Calibri"/>
                <a:ea typeface="Times New Roman"/>
              </a:rPr>
              <a:t> . </a:t>
            </a:r>
            <a:r>
              <a:rPr lang="pt-BR" strike="noStrike" dirty="0">
                <a:solidFill>
                  <a:srgbClr val="000000"/>
                </a:solidFill>
                <a:latin typeface="Calibri"/>
                <a:ea typeface="Times New Roman"/>
              </a:rPr>
              <a:t>Proporção de mulheres com amostra satisfatória dos exames</a:t>
            </a:r>
            <a:endParaRPr dirty="0"/>
          </a:p>
          <a:p>
            <a:pPr>
              <a:lnSpc>
                <a:spcPct val="100000"/>
              </a:lnSpc>
            </a:pPr>
            <a:r>
              <a:rPr lang="pt-BR" strike="noStrike" dirty="0">
                <a:solidFill>
                  <a:srgbClr val="000000"/>
                </a:solidFill>
                <a:latin typeface="Calibri"/>
                <a:ea typeface="Times New Roman"/>
              </a:rPr>
              <a:t>                                </a:t>
            </a:r>
            <a:r>
              <a:rPr lang="pt-BR" strike="noStrike" dirty="0" err="1">
                <a:solidFill>
                  <a:srgbClr val="000000"/>
                </a:solidFill>
                <a:latin typeface="Calibri"/>
                <a:ea typeface="Times New Roman"/>
              </a:rPr>
              <a:t>citopatológico</a:t>
            </a:r>
            <a:r>
              <a:rPr lang="pt-BR" strike="noStrike" dirty="0">
                <a:solidFill>
                  <a:srgbClr val="000000"/>
                </a:solidFill>
                <a:latin typeface="Calibri"/>
                <a:ea typeface="Times New Roman"/>
              </a:rPr>
              <a:t>      de colo de      útero</a:t>
            </a:r>
            <a:r>
              <a:rPr lang="pt-BR" strike="noStrike" dirty="0" smtClean="0">
                <a:solidFill>
                  <a:srgbClr val="000000"/>
                </a:solidFill>
                <a:latin typeface="Calibri"/>
                <a:ea typeface="Times New Roman"/>
              </a:rPr>
              <a:t>.</a:t>
            </a:r>
            <a:endParaRPr dirty="0"/>
          </a:p>
          <a:p>
            <a:pPr>
              <a:lnSpc>
                <a:spcPct val="100000"/>
              </a:lnSpc>
            </a:pPr>
            <a:r>
              <a:rPr lang="pt-BR" strike="noStrike" dirty="0">
                <a:solidFill>
                  <a:srgbClr val="3333FF"/>
                </a:solidFill>
                <a:latin typeface="Calibri"/>
                <a:ea typeface="Times New Roman"/>
              </a:rPr>
              <a:t>Mês 1</a:t>
            </a:r>
            <a:r>
              <a:rPr lang="pt-BR" strike="noStrike" dirty="0" smtClean="0">
                <a:solidFill>
                  <a:srgbClr val="3333FF"/>
                </a:solidFill>
                <a:latin typeface="Calibri"/>
                <a:ea typeface="Times New Roman"/>
              </a:rPr>
              <a:t>. </a:t>
            </a:r>
            <a:r>
              <a:rPr lang="pt-BR" strike="noStrike" dirty="0" smtClean="0">
                <a:solidFill>
                  <a:srgbClr val="000000"/>
                </a:solidFill>
                <a:latin typeface="Calibri"/>
                <a:ea typeface="Times New Roman"/>
              </a:rPr>
              <a:t>51(98,1</a:t>
            </a:r>
            <a:r>
              <a:rPr lang="pt-BR" strike="noStrike" dirty="0">
                <a:solidFill>
                  <a:srgbClr val="000000"/>
                </a:solidFill>
                <a:latin typeface="Calibri"/>
                <a:ea typeface="Times New Roman"/>
              </a:rPr>
              <a:t>%)</a:t>
            </a:r>
            <a:endParaRPr dirty="0"/>
          </a:p>
          <a:p>
            <a:pPr>
              <a:lnSpc>
                <a:spcPct val="100000"/>
              </a:lnSpc>
            </a:pPr>
            <a:r>
              <a:rPr lang="pt-BR" strike="noStrike" dirty="0">
                <a:solidFill>
                  <a:srgbClr val="3333FF"/>
                </a:solidFill>
                <a:latin typeface="Calibri"/>
                <a:ea typeface="Times New Roman"/>
              </a:rPr>
              <a:t>Mês 2</a:t>
            </a:r>
            <a:r>
              <a:rPr lang="pt-BR" strike="noStrike" dirty="0" smtClean="0">
                <a:solidFill>
                  <a:srgbClr val="3333FF"/>
                </a:solidFill>
                <a:latin typeface="Calibri"/>
                <a:ea typeface="Times New Roman"/>
              </a:rPr>
              <a:t>. </a:t>
            </a:r>
            <a:r>
              <a:rPr lang="pt-BR" strike="noStrike" dirty="0" smtClean="0">
                <a:solidFill>
                  <a:srgbClr val="000000"/>
                </a:solidFill>
                <a:latin typeface="Calibri"/>
                <a:ea typeface="Times New Roman"/>
              </a:rPr>
              <a:t>86(93,1</a:t>
            </a:r>
            <a:r>
              <a:rPr lang="pt-BR" strike="noStrike" dirty="0">
                <a:solidFill>
                  <a:srgbClr val="000000"/>
                </a:solidFill>
                <a:latin typeface="Calibri"/>
                <a:ea typeface="Times New Roman"/>
              </a:rPr>
              <a:t>)</a:t>
            </a:r>
            <a:endParaRPr dirty="0"/>
          </a:p>
          <a:p>
            <a:pPr>
              <a:lnSpc>
                <a:spcPct val="100000"/>
              </a:lnSpc>
            </a:pPr>
            <a:r>
              <a:rPr lang="pt-BR" strike="noStrike" dirty="0">
                <a:solidFill>
                  <a:srgbClr val="3333FF"/>
                </a:solidFill>
                <a:latin typeface="Calibri"/>
                <a:ea typeface="Times New Roman"/>
              </a:rPr>
              <a:t>Mês 3</a:t>
            </a:r>
            <a:r>
              <a:rPr lang="pt-BR" strike="noStrike" dirty="0" smtClean="0">
                <a:solidFill>
                  <a:srgbClr val="3333FF"/>
                </a:solidFill>
                <a:latin typeface="Calibri"/>
                <a:ea typeface="Times New Roman"/>
              </a:rPr>
              <a:t>. </a:t>
            </a:r>
            <a:r>
              <a:rPr lang="pt-BR" strike="noStrike" dirty="0" smtClean="0">
                <a:solidFill>
                  <a:srgbClr val="000000"/>
                </a:solidFill>
                <a:latin typeface="Calibri"/>
                <a:ea typeface="Times New Roman"/>
              </a:rPr>
              <a:t>109(95,6</a:t>
            </a:r>
            <a:r>
              <a:rPr lang="pt-BR" strike="noStrike" dirty="0">
                <a:solidFill>
                  <a:srgbClr val="000000"/>
                </a:solidFill>
                <a:latin typeface="Calibri"/>
                <a:ea typeface="Times New Roman"/>
              </a:rPr>
              <a:t>)</a:t>
            </a:r>
            <a:endParaRPr dirty="0"/>
          </a:p>
          <a:p>
            <a:pPr>
              <a:lnSpc>
                <a:spcPct val="100000"/>
              </a:lnSpc>
            </a:pPr>
            <a:r>
              <a:rPr lang="pt-BR" strike="noStrike" dirty="0">
                <a:solidFill>
                  <a:srgbClr val="000000"/>
                </a:solidFill>
                <a:latin typeface="Calibri"/>
                <a:ea typeface="Times New Roman"/>
              </a:rPr>
              <a:t> </a:t>
            </a:r>
            <a:endParaRPr dirty="0"/>
          </a:p>
          <a:p>
            <a:pPr>
              <a:lnSpc>
                <a:spcPct val="100000"/>
              </a:lnSpc>
            </a:pPr>
            <a:endParaRPr dirty="0"/>
          </a:p>
        </p:txBody>
      </p:sp>
      <p:sp>
        <p:nvSpPr>
          <p:cNvPr id="283" name="CustomShape 3"/>
          <p:cNvSpPr/>
          <p:nvPr/>
        </p:nvSpPr>
        <p:spPr>
          <a:xfrm>
            <a:off x="0" y="0"/>
            <a:ext cx="9143280" cy="360"/>
          </a:xfrm>
          <a:prstGeom prst="rect">
            <a:avLst/>
          </a:prstGeom>
          <a:noFill/>
          <a:ln w="9360">
            <a:noFill/>
          </a:ln>
        </p:spPr>
        <p:style>
          <a:lnRef idx="0">
            <a:scrgbClr r="0" g="0" b="0"/>
          </a:lnRef>
          <a:fillRef idx="0">
            <a:scrgbClr r="0" g="0" b="0"/>
          </a:fillRef>
          <a:effectRef idx="0">
            <a:scrgbClr r="0" g="0" b="0"/>
          </a:effectRef>
          <a:fontRef idx="minor"/>
        </p:style>
      </p:sp>
      <p:sp>
        <p:nvSpPr>
          <p:cNvPr id="284" name="CustomShape 4"/>
          <p:cNvSpPr/>
          <p:nvPr/>
        </p:nvSpPr>
        <p:spPr>
          <a:xfrm>
            <a:off x="428760" y="5572080"/>
            <a:ext cx="80719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t-BR" strike="noStrike">
                <a:solidFill>
                  <a:srgbClr val="000000"/>
                </a:solidFill>
                <a:latin typeface="Calibri"/>
                <a:ea typeface="DejaVu Sans"/>
              </a:rPr>
              <a:t>Fonte. Planilha final de coleta de dados. </a:t>
            </a:r>
            <a:endParaRPr/>
          </a:p>
        </p:txBody>
      </p:sp>
      <p:pic>
        <p:nvPicPr>
          <p:cNvPr id="285" name="Picture 3"/>
          <p:cNvPicPr/>
          <p:nvPr/>
        </p:nvPicPr>
        <p:blipFill>
          <a:blip r:embed="rId2"/>
          <a:stretch/>
        </p:blipFill>
        <p:spPr>
          <a:xfrm>
            <a:off x="1357200" y="2143080"/>
            <a:ext cx="7071840" cy="32857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685800" y="214200"/>
            <a:ext cx="7771680" cy="292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pt-BR" sz="2700" b="1" strike="noStrike" dirty="0">
                <a:solidFill>
                  <a:srgbClr val="3333FF"/>
                </a:solidFill>
                <a:latin typeface="Arial"/>
                <a:ea typeface="DejaVu Sans"/>
              </a:rPr>
              <a:t>Objetivo 3</a:t>
            </a:r>
            <a:r>
              <a:rPr lang="pt-BR" sz="2700" strike="noStrike" dirty="0">
                <a:solidFill>
                  <a:srgbClr val="000000"/>
                </a:solidFill>
                <a:latin typeface="Arial"/>
                <a:ea typeface="DejaVu Sans"/>
              </a:rPr>
              <a:t>: Melhorar a adesão das mulheres à realização de exame </a:t>
            </a:r>
            <a:r>
              <a:rPr lang="pt-BR" sz="2700" strike="noStrike" dirty="0" err="1" smtClean="0">
                <a:solidFill>
                  <a:srgbClr val="000000"/>
                </a:solidFill>
                <a:latin typeface="Arial"/>
                <a:ea typeface="DejaVu Sans"/>
              </a:rPr>
              <a:t>citopatológico</a:t>
            </a:r>
            <a:r>
              <a:rPr lang="pt-BR" sz="2700" strike="noStrike" dirty="0" smtClean="0">
                <a:solidFill>
                  <a:srgbClr val="000000"/>
                </a:solidFill>
                <a:latin typeface="Arial"/>
                <a:ea typeface="DejaVu Sans"/>
              </a:rPr>
              <a:t> </a:t>
            </a:r>
            <a:r>
              <a:rPr lang="pt-BR" sz="2700" strike="noStrike" dirty="0">
                <a:solidFill>
                  <a:srgbClr val="000000"/>
                </a:solidFill>
                <a:latin typeface="Arial"/>
                <a:ea typeface="DejaVu Sans"/>
              </a:rPr>
              <a:t>de colo de útero e mamografia.</a:t>
            </a:r>
            <a:endParaRPr dirty="0"/>
          </a:p>
          <a:p>
            <a:pPr>
              <a:lnSpc>
                <a:spcPct val="100000"/>
              </a:lnSpc>
            </a:pPr>
            <a:endParaRPr dirty="0"/>
          </a:p>
        </p:txBody>
      </p:sp>
      <p:sp>
        <p:nvSpPr>
          <p:cNvPr id="287" name="CustomShape 2"/>
          <p:cNvSpPr/>
          <p:nvPr/>
        </p:nvSpPr>
        <p:spPr>
          <a:xfrm>
            <a:off x="275400" y="2500200"/>
            <a:ext cx="7500240" cy="378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strike="noStrike" dirty="0">
                <a:solidFill>
                  <a:srgbClr val="3333FF"/>
                </a:solidFill>
                <a:latin typeface="Arial"/>
                <a:ea typeface="DejaVu Sans"/>
              </a:rPr>
              <a:t>Meta 3.1</a:t>
            </a:r>
            <a:r>
              <a:rPr lang="pt-BR" sz="2400" strike="noStrike" dirty="0">
                <a:solidFill>
                  <a:srgbClr val="000000"/>
                </a:solidFill>
                <a:latin typeface="Arial"/>
                <a:ea typeface="DejaVu Sans"/>
              </a:rPr>
              <a:t>. Identificar 100% das mulheres com exame </a:t>
            </a:r>
            <a:r>
              <a:rPr lang="pt-BR" sz="2400" strike="noStrike" dirty="0" err="1">
                <a:solidFill>
                  <a:srgbClr val="000000"/>
                </a:solidFill>
                <a:latin typeface="Arial"/>
                <a:ea typeface="DejaVu Sans"/>
              </a:rPr>
              <a:t>citopatológico</a:t>
            </a:r>
            <a:r>
              <a:rPr lang="pt-BR" sz="2400" strike="noStrike" dirty="0">
                <a:solidFill>
                  <a:srgbClr val="000000"/>
                </a:solidFill>
                <a:latin typeface="Arial"/>
                <a:ea typeface="DejaVu Sans"/>
              </a:rPr>
              <a:t> alterado sem acompanhamento pela unidade de saúde</a:t>
            </a:r>
            <a:endParaRPr dirty="0"/>
          </a:p>
          <a:p>
            <a:pPr>
              <a:lnSpc>
                <a:spcPct val="100000"/>
              </a:lnSpc>
            </a:pPr>
            <a:endParaRPr dirty="0"/>
          </a:p>
          <a:p>
            <a:pPr>
              <a:lnSpc>
                <a:spcPct val="100000"/>
              </a:lnSpc>
            </a:pPr>
            <a:endParaRPr dirty="0"/>
          </a:p>
          <a:p>
            <a:pPr>
              <a:lnSpc>
                <a:spcPct val="100000"/>
              </a:lnSpc>
            </a:pPr>
            <a:endParaRPr dirty="0"/>
          </a:p>
          <a:p>
            <a:pPr>
              <a:lnSpc>
                <a:spcPct val="100000"/>
              </a:lnSpc>
            </a:pPr>
            <a:r>
              <a:rPr lang="pt-BR" sz="2400" strike="noStrike" dirty="0">
                <a:solidFill>
                  <a:srgbClr val="3333FF"/>
                </a:solidFill>
                <a:latin typeface="Arial"/>
                <a:ea typeface="DejaVu Sans"/>
              </a:rPr>
              <a:t>Meta 3.2</a:t>
            </a:r>
            <a:r>
              <a:rPr lang="pt-BR" sz="2400" strike="noStrike" dirty="0">
                <a:solidFill>
                  <a:srgbClr val="000000"/>
                </a:solidFill>
                <a:latin typeface="Arial"/>
                <a:ea typeface="DejaVu Sans"/>
              </a:rPr>
              <a:t>.</a:t>
            </a:r>
            <a:r>
              <a:rPr lang="pt-BR" sz="2400" strike="noStrike" dirty="0">
                <a:solidFill>
                  <a:srgbClr val="000000"/>
                </a:solidFill>
                <a:latin typeface="Calibri"/>
                <a:ea typeface="DejaVu Sans"/>
              </a:rPr>
              <a:t>  Identificar 100% das mulheres com mamografia alterada sem acompanhamento pela unidade de saúde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7200" y="0"/>
            <a:ext cx="8228880" cy="71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BR" sz="3200" strike="noStrike">
                <a:solidFill>
                  <a:srgbClr val="000000"/>
                </a:solidFill>
                <a:latin typeface="Arial"/>
                <a:ea typeface="DejaVu Sans"/>
              </a:rPr>
              <a:t> </a:t>
            </a:r>
            <a:r>
              <a:rPr lang="pt-BR" sz="2400" strike="noStrike">
                <a:solidFill>
                  <a:srgbClr val="0000FF"/>
                </a:solidFill>
                <a:latin typeface="Arial"/>
                <a:ea typeface="DejaVu Sans"/>
              </a:rPr>
              <a:t>Resultados  Objetivo 3. meta 3.1. meta 3.2</a:t>
            </a:r>
            <a:endParaRPr/>
          </a:p>
        </p:txBody>
      </p:sp>
      <p:sp>
        <p:nvSpPr>
          <p:cNvPr id="289" name="CustomShape 2"/>
          <p:cNvSpPr/>
          <p:nvPr/>
        </p:nvSpPr>
        <p:spPr>
          <a:xfrm>
            <a:off x="457200" y="1535040"/>
            <a:ext cx="40395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b="1" strike="noStrike">
                <a:solidFill>
                  <a:srgbClr val="000000"/>
                </a:solidFill>
                <a:latin typeface="Calibri"/>
                <a:ea typeface="DejaVu Sans"/>
              </a:rPr>
              <a:t>Gráfico 4.Proporção de mulheres com exame citopatológico alterado que não retornaram para conhecer resultado.</a:t>
            </a:r>
            <a:endParaRPr/>
          </a:p>
          <a:p>
            <a:pPr>
              <a:lnSpc>
                <a:spcPct val="100000"/>
              </a:lnSpc>
            </a:pPr>
            <a:r>
              <a:rPr lang="pt-BR" b="1" strike="noStrike">
                <a:solidFill>
                  <a:srgbClr val="3333FF"/>
                </a:solidFill>
                <a:latin typeface="Calibri"/>
                <a:ea typeface="DejaVu Sans"/>
              </a:rPr>
              <a:t>Mes1</a:t>
            </a:r>
            <a:r>
              <a:rPr lang="pt-BR" b="1" strike="noStrike">
                <a:solidFill>
                  <a:srgbClr val="000000"/>
                </a:solidFill>
                <a:latin typeface="Calibri"/>
                <a:ea typeface="DejaVu Sans"/>
              </a:rPr>
              <a:t>. 5(55,6%)</a:t>
            </a:r>
            <a:endParaRPr/>
          </a:p>
          <a:p>
            <a:pPr>
              <a:lnSpc>
                <a:spcPct val="100000"/>
              </a:lnSpc>
            </a:pPr>
            <a:r>
              <a:rPr lang="pt-BR" b="1" strike="noStrike">
                <a:solidFill>
                  <a:srgbClr val="3333FF"/>
                </a:solidFill>
                <a:latin typeface="Calibri"/>
                <a:ea typeface="DejaVu Sans"/>
              </a:rPr>
              <a:t>Mês 2</a:t>
            </a:r>
            <a:r>
              <a:rPr lang="pt-BR" b="1" strike="noStrike">
                <a:solidFill>
                  <a:srgbClr val="000000"/>
                </a:solidFill>
                <a:latin typeface="Calibri"/>
                <a:ea typeface="DejaVu Sans"/>
              </a:rPr>
              <a:t>. 5(29,4%)</a:t>
            </a:r>
            <a:endParaRPr/>
          </a:p>
          <a:p>
            <a:pPr>
              <a:lnSpc>
                <a:spcPct val="100000"/>
              </a:lnSpc>
            </a:pPr>
            <a:r>
              <a:rPr lang="pt-BR" b="1" strike="noStrike">
                <a:solidFill>
                  <a:srgbClr val="3333FF"/>
                </a:solidFill>
                <a:latin typeface="Calibri"/>
                <a:ea typeface="DejaVu Sans"/>
              </a:rPr>
              <a:t>Mês 3</a:t>
            </a:r>
            <a:r>
              <a:rPr lang="pt-BR" b="1" strike="noStrike">
                <a:solidFill>
                  <a:srgbClr val="000000"/>
                </a:solidFill>
                <a:latin typeface="Calibri"/>
                <a:ea typeface="DejaVu Sans"/>
              </a:rPr>
              <a:t>. 20(95,2%)</a:t>
            </a:r>
            <a:endParaRPr/>
          </a:p>
        </p:txBody>
      </p:sp>
      <p:sp>
        <p:nvSpPr>
          <p:cNvPr id="290" name="CustomShape 3"/>
          <p:cNvSpPr/>
          <p:nvPr/>
        </p:nvSpPr>
        <p:spPr>
          <a:xfrm>
            <a:off x="4645080" y="1535040"/>
            <a:ext cx="4041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t-BR" b="1" strike="noStrike">
                <a:solidFill>
                  <a:srgbClr val="000000"/>
                </a:solidFill>
                <a:latin typeface="Calibri"/>
                <a:ea typeface="DejaVu Sans"/>
              </a:rPr>
              <a:t>Gráfico 5.Proporção de mulheres com mamografia alterada que não retornaram para conhecer resultado.</a:t>
            </a:r>
            <a:endParaRPr/>
          </a:p>
          <a:p>
            <a:pPr>
              <a:lnSpc>
                <a:spcPct val="100000"/>
              </a:lnSpc>
            </a:pPr>
            <a:r>
              <a:rPr lang="pt-BR" b="1" strike="noStrike">
                <a:solidFill>
                  <a:srgbClr val="3333FF"/>
                </a:solidFill>
                <a:latin typeface="Calibri"/>
                <a:ea typeface="DejaVu Sans"/>
              </a:rPr>
              <a:t>Mês 1</a:t>
            </a:r>
            <a:r>
              <a:rPr lang="pt-BR" b="1" strike="noStrike">
                <a:solidFill>
                  <a:srgbClr val="000000"/>
                </a:solidFill>
                <a:latin typeface="Calibri"/>
                <a:ea typeface="DejaVu Sans"/>
              </a:rPr>
              <a:t>. (0%)</a:t>
            </a:r>
            <a:endParaRPr/>
          </a:p>
          <a:p>
            <a:pPr>
              <a:lnSpc>
                <a:spcPct val="100000"/>
              </a:lnSpc>
            </a:pPr>
            <a:r>
              <a:rPr lang="pt-BR" b="1" strike="noStrike">
                <a:solidFill>
                  <a:srgbClr val="3333FF"/>
                </a:solidFill>
                <a:latin typeface="Calibri"/>
                <a:ea typeface="DejaVu Sans"/>
              </a:rPr>
              <a:t>Mês 2</a:t>
            </a:r>
            <a:r>
              <a:rPr lang="pt-BR" b="1" strike="noStrike">
                <a:solidFill>
                  <a:srgbClr val="000000"/>
                </a:solidFill>
                <a:latin typeface="Calibri"/>
                <a:ea typeface="DejaVu Sans"/>
              </a:rPr>
              <a:t>. 2(40%)</a:t>
            </a:r>
            <a:endParaRPr/>
          </a:p>
          <a:p>
            <a:pPr>
              <a:lnSpc>
                <a:spcPct val="100000"/>
              </a:lnSpc>
            </a:pPr>
            <a:r>
              <a:rPr lang="pt-BR" b="1" strike="noStrike">
                <a:solidFill>
                  <a:srgbClr val="3333FF"/>
                </a:solidFill>
                <a:latin typeface="Calibri"/>
                <a:ea typeface="DejaVu Sans"/>
              </a:rPr>
              <a:t>Mês 3</a:t>
            </a:r>
            <a:r>
              <a:rPr lang="pt-BR" b="1" strike="noStrike">
                <a:solidFill>
                  <a:srgbClr val="000000"/>
                </a:solidFill>
                <a:latin typeface="Calibri"/>
                <a:ea typeface="DejaVu Sans"/>
              </a:rPr>
              <a:t>. 1(16,6%).</a:t>
            </a:r>
            <a:endParaRPr/>
          </a:p>
        </p:txBody>
      </p:sp>
      <p:sp>
        <p:nvSpPr>
          <p:cNvPr id="291" name="CustomShape 4"/>
          <p:cNvSpPr/>
          <p:nvPr/>
        </p:nvSpPr>
        <p:spPr>
          <a:xfrm>
            <a:off x="4645080" y="2428920"/>
            <a:ext cx="4284000" cy="369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r>
              <a:rPr lang="pt-BR" sz="1600" strike="noStrike" dirty="0">
                <a:solidFill>
                  <a:srgbClr val="000000"/>
                </a:solidFill>
                <a:latin typeface="Calibri"/>
                <a:ea typeface="DejaVu Sans"/>
              </a:rPr>
              <a:t>Fonte: planilha final de</a:t>
            </a:r>
            <a:endParaRPr sz="1600" dirty="0"/>
          </a:p>
          <a:p>
            <a:pPr>
              <a:lnSpc>
                <a:spcPct val="100000"/>
              </a:lnSpc>
            </a:pPr>
            <a:r>
              <a:rPr lang="pt-BR" sz="1600" strike="noStrike" dirty="0">
                <a:solidFill>
                  <a:srgbClr val="000000"/>
                </a:solidFill>
                <a:latin typeface="Calibri"/>
                <a:ea typeface="DejaVu Sans"/>
              </a:rPr>
              <a:t> coleta de dados</a:t>
            </a:r>
            <a:endParaRPr sz="1600" dirty="0"/>
          </a:p>
          <a:p>
            <a:pPr>
              <a:lnSpc>
                <a:spcPct val="100000"/>
              </a:lnSpc>
            </a:pPr>
            <a:endParaRPr dirty="0"/>
          </a:p>
        </p:txBody>
      </p:sp>
      <p:pic>
        <p:nvPicPr>
          <p:cNvPr id="292" name="Picture 2"/>
          <p:cNvPicPr/>
          <p:nvPr/>
        </p:nvPicPr>
        <p:blipFill>
          <a:blip r:embed="rId2"/>
          <a:stretch/>
        </p:blipFill>
        <p:spPr>
          <a:xfrm>
            <a:off x="214200" y="2357280"/>
            <a:ext cx="3819240" cy="3057120"/>
          </a:xfrm>
          <a:prstGeom prst="rect">
            <a:avLst/>
          </a:prstGeom>
          <a:ln w="9360">
            <a:noFill/>
          </a:ln>
        </p:spPr>
      </p:pic>
      <p:pic>
        <p:nvPicPr>
          <p:cNvPr id="293" name="Picture 3"/>
          <p:cNvPicPr/>
          <p:nvPr/>
        </p:nvPicPr>
        <p:blipFill>
          <a:blip r:embed="rId3"/>
          <a:stretch/>
        </p:blipFill>
        <p:spPr>
          <a:xfrm>
            <a:off x="4357800" y="2357280"/>
            <a:ext cx="3819240" cy="28666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071360" y="357120"/>
            <a:ext cx="764316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b="1" strike="noStrike">
                <a:solidFill>
                  <a:srgbClr val="3333FF"/>
                </a:solidFill>
                <a:latin typeface="Arial"/>
                <a:ea typeface="DejaVu Sans"/>
              </a:rPr>
              <a:t>Objetivo 3</a:t>
            </a:r>
            <a:r>
              <a:rPr lang="pt-BR" sz="2400" strike="noStrike">
                <a:solidFill>
                  <a:srgbClr val="000000"/>
                </a:solidFill>
                <a:latin typeface="Arial"/>
                <a:ea typeface="DejaVu Sans"/>
              </a:rPr>
              <a:t>: Melhorar a adesão das mulheres à realização de exame cito patológico de colo de útero e mamografia</a:t>
            </a:r>
            <a:endParaRPr/>
          </a:p>
          <a:p>
            <a:pPr algn="just">
              <a:lnSpc>
                <a:spcPct val="100000"/>
              </a:lnSpc>
            </a:pPr>
            <a:endParaRPr/>
          </a:p>
          <a:p>
            <a:pPr algn="just">
              <a:lnSpc>
                <a:spcPct val="100000"/>
              </a:lnSpc>
            </a:pPr>
            <a:r>
              <a:rPr lang="pt-BR" sz="2400" strike="noStrike">
                <a:solidFill>
                  <a:srgbClr val="3333FF"/>
                </a:solidFill>
                <a:latin typeface="Arial"/>
                <a:ea typeface="DejaVu Sans"/>
              </a:rPr>
              <a:t>Meta 3.3</a:t>
            </a:r>
            <a:r>
              <a:rPr lang="pt-BR" sz="2400" strike="noStrike">
                <a:solidFill>
                  <a:srgbClr val="000000"/>
                </a:solidFill>
                <a:latin typeface="Arial"/>
                <a:ea typeface="DejaVu Sans"/>
              </a:rPr>
              <a:t>.</a:t>
            </a:r>
            <a:r>
              <a:rPr lang="pt-BR" sz="2400" strike="noStrike">
                <a:solidFill>
                  <a:srgbClr val="000000"/>
                </a:solidFill>
                <a:latin typeface="Calibri"/>
                <a:ea typeface="DejaVu Sans"/>
              </a:rPr>
              <a:t> Realizar busca ativa em 100% de mulheres com exame citopatológico alterado sem acompanhamento pela unidade de saúde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pt-BR" sz="2400" strike="noStrike">
                <a:solidFill>
                  <a:srgbClr val="3333FF"/>
                </a:solidFill>
                <a:latin typeface="Arial"/>
                <a:ea typeface="DejaVu Sans"/>
              </a:rPr>
              <a:t>Meta 3.4</a:t>
            </a:r>
            <a:r>
              <a:rPr lang="pt-BR" sz="2400" strike="noStrike">
                <a:solidFill>
                  <a:srgbClr val="000000"/>
                </a:solidFill>
                <a:latin typeface="Arial"/>
                <a:ea typeface="DejaVu Sans"/>
              </a:rPr>
              <a:t>. Realizar busca ativa em 100% de mulheres com mamografia alterada sem acompanhamento pela unidade de saúde.</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685800" y="142920"/>
            <a:ext cx="77716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BR" sz="2600" strike="noStrike">
                <a:solidFill>
                  <a:srgbClr val="3333FF"/>
                </a:solidFill>
                <a:latin typeface="Arial"/>
                <a:ea typeface="DejaVu Sans"/>
              </a:rPr>
              <a:t>Resultados  objetivo 3: meta 3,3. meta 3,4</a:t>
            </a:r>
            <a:endParaRPr/>
          </a:p>
        </p:txBody>
      </p:sp>
      <p:sp>
        <p:nvSpPr>
          <p:cNvPr id="296" name="CustomShape 2"/>
          <p:cNvSpPr/>
          <p:nvPr/>
        </p:nvSpPr>
        <p:spPr>
          <a:xfrm>
            <a:off x="642960" y="1000080"/>
            <a:ext cx="3714120" cy="199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dirty="0">
                <a:solidFill>
                  <a:srgbClr val="000000"/>
                </a:solidFill>
                <a:latin typeface="Calibri"/>
                <a:ea typeface="DejaVu Sans"/>
              </a:rPr>
              <a:t>Figura 6. Proporção de mulheres que não retornaram para resultado de exame </a:t>
            </a:r>
            <a:r>
              <a:rPr lang="pt-BR" strike="noStrike" dirty="0" err="1">
                <a:solidFill>
                  <a:srgbClr val="000000"/>
                </a:solidFill>
                <a:latin typeface="Calibri"/>
                <a:ea typeface="DejaVu Sans"/>
              </a:rPr>
              <a:t>citopatológico</a:t>
            </a:r>
            <a:r>
              <a:rPr lang="pt-BR" strike="noStrike" dirty="0">
                <a:solidFill>
                  <a:srgbClr val="000000"/>
                </a:solidFill>
                <a:latin typeface="Calibri"/>
                <a:ea typeface="DejaVu Sans"/>
              </a:rPr>
              <a:t> e lhe foi feita busca ativa.</a:t>
            </a:r>
            <a:endParaRPr dirty="0"/>
          </a:p>
          <a:p>
            <a:pPr>
              <a:lnSpc>
                <a:spcPct val="100000"/>
              </a:lnSpc>
            </a:pPr>
            <a:r>
              <a:rPr lang="pt-BR" strike="noStrike" dirty="0">
                <a:solidFill>
                  <a:srgbClr val="3333FF"/>
                </a:solidFill>
                <a:latin typeface="Calibri"/>
                <a:ea typeface="DejaVu Sans"/>
              </a:rPr>
              <a:t>Mês 1</a:t>
            </a:r>
            <a:r>
              <a:rPr lang="pt-BR" strike="noStrike" dirty="0">
                <a:solidFill>
                  <a:srgbClr val="000000"/>
                </a:solidFill>
                <a:latin typeface="Calibri"/>
                <a:ea typeface="DejaVu Sans"/>
              </a:rPr>
              <a:t>. 2(40%)</a:t>
            </a:r>
            <a:endParaRPr dirty="0"/>
          </a:p>
          <a:p>
            <a:pPr>
              <a:lnSpc>
                <a:spcPct val="100000"/>
              </a:lnSpc>
            </a:pPr>
            <a:r>
              <a:rPr lang="pt-BR" strike="noStrike" dirty="0">
                <a:solidFill>
                  <a:srgbClr val="3333FF"/>
                </a:solidFill>
                <a:latin typeface="Calibri"/>
                <a:ea typeface="DejaVu Sans"/>
              </a:rPr>
              <a:t>Mês 2</a:t>
            </a:r>
            <a:r>
              <a:rPr lang="pt-BR" strike="noStrike" dirty="0">
                <a:solidFill>
                  <a:srgbClr val="000000"/>
                </a:solidFill>
                <a:latin typeface="Calibri"/>
                <a:ea typeface="DejaVu Sans"/>
              </a:rPr>
              <a:t>. 5(100)</a:t>
            </a:r>
            <a:endParaRPr dirty="0"/>
          </a:p>
          <a:p>
            <a:pPr>
              <a:lnSpc>
                <a:spcPct val="100000"/>
              </a:lnSpc>
            </a:pPr>
            <a:r>
              <a:rPr lang="pt-BR" sz="1400" strike="noStrike" dirty="0">
                <a:solidFill>
                  <a:srgbClr val="3333FF"/>
                </a:solidFill>
                <a:latin typeface="Arial"/>
                <a:ea typeface="DejaVu Sans"/>
              </a:rPr>
              <a:t>Mês 3</a:t>
            </a:r>
            <a:r>
              <a:rPr lang="pt-BR" sz="1400" strike="noStrike" dirty="0" smtClean="0">
                <a:solidFill>
                  <a:srgbClr val="000000"/>
                </a:solidFill>
                <a:latin typeface="Arial"/>
                <a:ea typeface="DejaVu Sans"/>
              </a:rPr>
              <a:t>. 19(95</a:t>
            </a:r>
            <a:r>
              <a:rPr lang="pt-BR" sz="1400" strike="noStrike" dirty="0">
                <a:solidFill>
                  <a:srgbClr val="000000"/>
                </a:solidFill>
                <a:latin typeface="Arial"/>
                <a:ea typeface="DejaVu Sans"/>
              </a:rPr>
              <a:t>%</a:t>
            </a:r>
            <a:r>
              <a:rPr lang="pt-BR" sz="2000" strike="noStrike" dirty="0">
                <a:solidFill>
                  <a:srgbClr val="000000"/>
                </a:solidFill>
                <a:latin typeface="Arial"/>
                <a:ea typeface="DejaVu Sans"/>
              </a:rPr>
              <a:t>)</a:t>
            </a:r>
            <a:endParaRPr dirty="0"/>
          </a:p>
          <a:p>
            <a:pPr algn="ctr">
              <a:lnSpc>
                <a:spcPct val="100000"/>
              </a:lnSpc>
            </a:pPr>
            <a:endParaRPr dirty="0"/>
          </a:p>
        </p:txBody>
      </p:sp>
      <p:sp>
        <p:nvSpPr>
          <p:cNvPr id="297" name="CustomShape 3"/>
          <p:cNvSpPr/>
          <p:nvPr/>
        </p:nvSpPr>
        <p:spPr>
          <a:xfrm>
            <a:off x="5066280" y="1143000"/>
            <a:ext cx="3285360" cy="199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Figura 7. Proporção de mulheres que não retornaram para resultado de mamografia e lhe foi feita busca ativa.</a:t>
            </a:r>
            <a:endParaRPr/>
          </a:p>
          <a:p>
            <a:pPr>
              <a:lnSpc>
                <a:spcPct val="100000"/>
              </a:lnSpc>
            </a:pPr>
            <a:r>
              <a:rPr lang="pt-BR" strike="noStrike">
                <a:solidFill>
                  <a:srgbClr val="3333FF"/>
                </a:solidFill>
                <a:latin typeface="Calibri"/>
                <a:ea typeface="DejaVu Sans"/>
              </a:rPr>
              <a:t>Mês 1</a:t>
            </a:r>
            <a:r>
              <a:rPr lang="pt-BR" strike="noStrike">
                <a:solidFill>
                  <a:srgbClr val="000000"/>
                </a:solidFill>
                <a:latin typeface="Calibri"/>
                <a:ea typeface="DejaVu Sans"/>
              </a:rPr>
              <a:t>. 0(0)</a:t>
            </a:r>
            <a:endParaRPr/>
          </a:p>
          <a:p>
            <a:pPr>
              <a:lnSpc>
                <a:spcPct val="100000"/>
              </a:lnSpc>
            </a:pPr>
            <a:r>
              <a:rPr lang="pt-BR" strike="noStrike">
                <a:solidFill>
                  <a:srgbClr val="3333FF"/>
                </a:solidFill>
                <a:latin typeface="Calibri"/>
                <a:ea typeface="DejaVu Sans"/>
              </a:rPr>
              <a:t>Mês 2</a:t>
            </a:r>
            <a:r>
              <a:rPr lang="pt-BR" strike="noStrike">
                <a:solidFill>
                  <a:srgbClr val="000000"/>
                </a:solidFill>
                <a:latin typeface="Calibri"/>
                <a:ea typeface="DejaVu Sans"/>
              </a:rPr>
              <a:t>. 1(40%)</a:t>
            </a:r>
            <a:endParaRPr/>
          </a:p>
          <a:p>
            <a:pPr>
              <a:lnSpc>
                <a:spcPct val="100000"/>
              </a:lnSpc>
            </a:pPr>
            <a:r>
              <a:rPr lang="pt-BR" strike="noStrike">
                <a:solidFill>
                  <a:srgbClr val="3333FF"/>
                </a:solidFill>
                <a:latin typeface="Calibri"/>
                <a:ea typeface="DejaVu Sans"/>
              </a:rPr>
              <a:t>Mês 3</a:t>
            </a:r>
            <a:r>
              <a:rPr lang="pt-BR" strike="noStrike">
                <a:solidFill>
                  <a:srgbClr val="000000"/>
                </a:solidFill>
                <a:latin typeface="Calibri"/>
                <a:ea typeface="DejaVu Sans"/>
              </a:rPr>
              <a:t>. 12(100 %)</a:t>
            </a:r>
            <a:endParaRPr/>
          </a:p>
        </p:txBody>
      </p:sp>
      <p:sp>
        <p:nvSpPr>
          <p:cNvPr id="298" name="CustomShape 4"/>
          <p:cNvSpPr/>
          <p:nvPr/>
        </p:nvSpPr>
        <p:spPr>
          <a:xfrm>
            <a:off x="4786200" y="5691240"/>
            <a:ext cx="3499920" cy="272520"/>
          </a:xfrm>
          <a:prstGeom prst="rect">
            <a:avLst/>
          </a:prstGeom>
          <a:noFill/>
          <a:ln>
            <a:noFill/>
          </a:ln>
        </p:spPr>
        <p:style>
          <a:lnRef idx="0">
            <a:scrgbClr r="0" g="0" b="0"/>
          </a:lnRef>
          <a:fillRef idx="0">
            <a:scrgbClr r="0" g="0" b="0"/>
          </a:fillRef>
          <a:effectRef idx="0">
            <a:scrgbClr r="0" g="0" b="0"/>
          </a:effectRef>
          <a:fontRef idx="minor"/>
        </p:style>
      </p:sp>
      <p:pic>
        <p:nvPicPr>
          <p:cNvPr id="299" name="Picture 2"/>
          <p:cNvPicPr/>
          <p:nvPr/>
        </p:nvPicPr>
        <p:blipFill>
          <a:blip r:embed="rId2"/>
          <a:stretch/>
        </p:blipFill>
        <p:spPr>
          <a:xfrm>
            <a:off x="214200" y="3143160"/>
            <a:ext cx="3819240" cy="2676240"/>
          </a:xfrm>
          <a:prstGeom prst="rect">
            <a:avLst/>
          </a:prstGeom>
          <a:ln w="9360">
            <a:noFill/>
          </a:ln>
        </p:spPr>
      </p:pic>
      <p:pic>
        <p:nvPicPr>
          <p:cNvPr id="300" name="Picture 3"/>
          <p:cNvPicPr/>
          <p:nvPr/>
        </p:nvPicPr>
        <p:blipFill>
          <a:blip r:embed="rId3"/>
          <a:stretch/>
        </p:blipFill>
        <p:spPr>
          <a:xfrm>
            <a:off x="4143240" y="3143160"/>
            <a:ext cx="3819240" cy="2866680"/>
          </a:xfrm>
          <a:prstGeom prst="rect">
            <a:avLst/>
          </a:prstGeom>
          <a:ln w="9360">
            <a:noFill/>
          </a:ln>
        </p:spPr>
      </p:pic>
      <p:sp>
        <p:nvSpPr>
          <p:cNvPr id="301" name="CustomShape 5"/>
          <p:cNvSpPr/>
          <p:nvPr/>
        </p:nvSpPr>
        <p:spPr>
          <a:xfrm>
            <a:off x="4714920" y="6000840"/>
            <a:ext cx="39999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Fonte: planilha final de</a:t>
            </a:r>
            <a:endParaRPr/>
          </a:p>
          <a:p>
            <a:pPr>
              <a:lnSpc>
                <a:spcPct val="100000"/>
              </a:lnSpc>
            </a:pPr>
            <a:r>
              <a:rPr lang="pt-BR" strike="noStrike">
                <a:solidFill>
                  <a:srgbClr val="000000"/>
                </a:solidFill>
                <a:latin typeface="Calibri"/>
                <a:ea typeface="DejaVu Sans"/>
              </a:rPr>
              <a:t> coleta de dados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685800" y="0"/>
            <a:ext cx="7771680" cy="214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pt-BR" sz="2400" b="1" strike="noStrike">
                <a:solidFill>
                  <a:srgbClr val="3333FF"/>
                </a:solidFill>
                <a:latin typeface="Arial"/>
                <a:ea typeface="DejaVu Sans"/>
              </a:rPr>
              <a:t>Objetivo 4</a:t>
            </a:r>
            <a:r>
              <a:rPr lang="pt-BR" sz="2400" strike="noStrike">
                <a:solidFill>
                  <a:srgbClr val="3333FF"/>
                </a:solidFill>
                <a:latin typeface="Arial"/>
                <a:ea typeface="DejaVu Sans"/>
              </a:rPr>
              <a:t>: Melhorar o registro das informações</a:t>
            </a:r>
            <a:endParaRPr/>
          </a:p>
          <a:p>
            <a:pPr algn="ctr">
              <a:lnSpc>
                <a:spcPct val="100000"/>
              </a:lnSpc>
            </a:pPr>
            <a:endParaRPr/>
          </a:p>
        </p:txBody>
      </p:sp>
      <p:sp>
        <p:nvSpPr>
          <p:cNvPr id="303" name="CustomShape 2"/>
          <p:cNvSpPr/>
          <p:nvPr/>
        </p:nvSpPr>
        <p:spPr>
          <a:xfrm>
            <a:off x="428760" y="1357200"/>
            <a:ext cx="8286120" cy="500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a:solidFill>
                  <a:srgbClr val="3333FF"/>
                </a:solidFill>
                <a:latin typeface="Arial"/>
                <a:ea typeface="DejaVu Sans"/>
              </a:rPr>
              <a:t>Meta 4.1 </a:t>
            </a:r>
            <a:r>
              <a:rPr lang="pt-BR" sz="2400" strike="noStrike">
                <a:solidFill>
                  <a:srgbClr val="000000"/>
                </a:solidFill>
                <a:latin typeface="Arial"/>
                <a:ea typeface="DejaVu Sans"/>
              </a:rPr>
              <a:t>Manter registro da coleta de exame citopatológico de colo de útero em registro específico em 100% das mulheres cadastradas</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pt-BR" sz="2400" strike="noStrike">
                <a:solidFill>
                  <a:srgbClr val="3333FF"/>
                </a:solidFill>
                <a:latin typeface="Arial"/>
                <a:ea typeface="DejaVu Sans"/>
              </a:rPr>
              <a:t>Meta 4.2 </a:t>
            </a:r>
            <a:r>
              <a:rPr lang="pt-BR" sz="2400" strike="noStrike">
                <a:solidFill>
                  <a:srgbClr val="000000"/>
                </a:solidFill>
                <a:latin typeface="Arial"/>
                <a:ea typeface="DejaVu Sans"/>
              </a:rPr>
              <a:t>Manter registro da realização da mamografia em registro específico em 100% das mulheres cadastradas.</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685800" y="214200"/>
            <a:ext cx="77716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BR" sz="2400" strike="noStrike">
                <a:solidFill>
                  <a:srgbClr val="0066FF"/>
                </a:solidFill>
                <a:latin typeface="Arial"/>
                <a:ea typeface="DejaVu Sans"/>
              </a:rPr>
              <a:t>Resultado  objetivo 4: meta 4.1 e meta 4.2</a:t>
            </a:r>
            <a:endParaRPr/>
          </a:p>
        </p:txBody>
      </p:sp>
      <p:sp>
        <p:nvSpPr>
          <p:cNvPr id="305" name="CustomShape 2"/>
          <p:cNvSpPr/>
          <p:nvPr/>
        </p:nvSpPr>
        <p:spPr>
          <a:xfrm>
            <a:off x="428760" y="857160"/>
            <a:ext cx="3785400" cy="542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dirty="0">
                <a:solidFill>
                  <a:srgbClr val="000000"/>
                </a:solidFill>
                <a:latin typeface="Calibri"/>
                <a:ea typeface="DejaVu Sans"/>
              </a:rPr>
              <a:t>Figura 8. Proporção de mulheres com registro adequado de exame de colo de útero.</a:t>
            </a:r>
            <a:endParaRPr dirty="0"/>
          </a:p>
          <a:p>
            <a:pPr>
              <a:lnSpc>
                <a:spcPct val="100000"/>
              </a:lnSpc>
            </a:pPr>
            <a:r>
              <a:rPr lang="pt-BR" strike="noStrike" dirty="0">
                <a:solidFill>
                  <a:srgbClr val="3333FF"/>
                </a:solidFill>
                <a:latin typeface="Calibri"/>
                <a:ea typeface="DejaVu Sans"/>
              </a:rPr>
              <a:t>Mês 1</a:t>
            </a:r>
            <a:r>
              <a:rPr lang="pt-BR" strike="noStrike" dirty="0" smtClean="0">
                <a:solidFill>
                  <a:srgbClr val="000000"/>
                </a:solidFill>
                <a:latin typeface="Calibri"/>
                <a:ea typeface="DejaVu Sans"/>
              </a:rPr>
              <a:t>. 64 </a:t>
            </a:r>
            <a:r>
              <a:rPr lang="pt-BR" strike="noStrike" dirty="0">
                <a:solidFill>
                  <a:srgbClr val="000000"/>
                </a:solidFill>
                <a:latin typeface="Calibri"/>
                <a:ea typeface="DejaVu Sans"/>
              </a:rPr>
              <a:t>(100%)</a:t>
            </a:r>
            <a:endParaRPr dirty="0"/>
          </a:p>
          <a:p>
            <a:pPr>
              <a:lnSpc>
                <a:spcPct val="100000"/>
              </a:lnSpc>
            </a:pPr>
            <a:r>
              <a:rPr lang="pt-BR" strike="noStrike" dirty="0">
                <a:solidFill>
                  <a:srgbClr val="3333FF"/>
                </a:solidFill>
                <a:latin typeface="Calibri"/>
                <a:ea typeface="DejaVu Sans"/>
              </a:rPr>
              <a:t>Mês 2</a:t>
            </a:r>
            <a:r>
              <a:rPr lang="pt-BR" strike="noStrike" dirty="0" smtClean="0">
                <a:solidFill>
                  <a:srgbClr val="000000"/>
                </a:solidFill>
                <a:latin typeface="Calibri"/>
                <a:ea typeface="DejaVu Sans"/>
              </a:rPr>
              <a:t>. 116 </a:t>
            </a:r>
            <a:r>
              <a:rPr lang="pt-BR" strike="noStrike" dirty="0">
                <a:solidFill>
                  <a:srgbClr val="000000"/>
                </a:solidFill>
                <a:latin typeface="Calibri"/>
                <a:ea typeface="DejaVu Sans"/>
              </a:rPr>
              <a:t>(100%)</a:t>
            </a:r>
            <a:endParaRPr dirty="0"/>
          </a:p>
          <a:p>
            <a:pPr>
              <a:lnSpc>
                <a:spcPct val="100000"/>
              </a:lnSpc>
            </a:pPr>
            <a:r>
              <a:rPr lang="pt-BR" strike="noStrike" dirty="0">
                <a:solidFill>
                  <a:srgbClr val="3333FF"/>
                </a:solidFill>
                <a:latin typeface="Calibri"/>
                <a:ea typeface="DejaVu Sans"/>
              </a:rPr>
              <a:t>Mês 3</a:t>
            </a:r>
            <a:r>
              <a:rPr lang="pt-BR" strike="noStrike" dirty="0" smtClean="0">
                <a:solidFill>
                  <a:srgbClr val="000000"/>
                </a:solidFill>
                <a:latin typeface="Calibri"/>
                <a:ea typeface="DejaVu Sans"/>
              </a:rPr>
              <a:t>. 155 </a:t>
            </a:r>
            <a:r>
              <a:rPr lang="pt-BR" strike="noStrike" dirty="0">
                <a:solidFill>
                  <a:srgbClr val="000000"/>
                </a:solidFill>
                <a:latin typeface="Calibri"/>
                <a:ea typeface="DejaVu Sans"/>
              </a:rPr>
              <a:t>(100%).</a:t>
            </a:r>
            <a:endParaRPr dirty="0"/>
          </a:p>
          <a:p>
            <a:pPr>
              <a:lnSpc>
                <a:spcPct val="100000"/>
              </a:lnSpc>
            </a:pPr>
            <a:endParaRPr dirty="0"/>
          </a:p>
        </p:txBody>
      </p:sp>
      <p:graphicFrame>
        <p:nvGraphicFramePr>
          <p:cNvPr id="306" name="Table 3"/>
          <p:cNvGraphicFramePr/>
          <p:nvPr>
            <p:extLst>
              <p:ext uri="{D42A27DB-BD31-4B8C-83A1-F6EECF244321}">
                <p14:modId xmlns:p14="http://schemas.microsoft.com/office/powerpoint/2010/main" xmlns="" val="2818178727"/>
              </p:ext>
            </p:extLst>
          </p:nvPr>
        </p:nvGraphicFramePr>
        <p:xfrm>
          <a:off x="4643280" y="928800"/>
          <a:ext cx="4357080" cy="5823720"/>
        </p:xfrm>
        <a:graphic>
          <a:graphicData uri="http://schemas.openxmlformats.org/drawingml/2006/table">
            <a:tbl>
              <a:tblPr/>
              <a:tblGrid>
                <a:gridCol w="4357080"/>
              </a:tblGrid>
              <a:tr h="5823720">
                <a:tc>
                  <a:txBody>
                    <a:bodyPr/>
                    <a:lstStyle/>
                    <a:p>
                      <a:pPr>
                        <a:lnSpc>
                          <a:spcPct val="115000"/>
                        </a:lnSpc>
                      </a:pPr>
                      <a:r>
                        <a:rPr lang="pt-BR" strike="noStrike" dirty="0">
                          <a:solidFill>
                            <a:srgbClr val="000000"/>
                          </a:solidFill>
                          <a:latin typeface="Calibri"/>
                          <a:ea typeface="Times New Roman"/>
                        </a:rPr>
                        <a:t>Figura 9. Proporção de mulheres com registro      adequado de mamografia.</a:t>
                      </a:r>
                      <a:endParaRPr dirty="0"/>
                    </a:p>
                    <a:p>
                      <a:pPr>
                        <a:lnSpc>
                          <a:spcPct val="115000"/>
                        </a:lnSpc>
                      </a:pPr>
                      <a:r>
                        <a:rPr lang="pt-BR" strike="noStrike" dirty="0">
                          <a:solidFill>
                            <a:srgbClr val="3333FF"/>
                          </a:solidFill>
                          <a:latin typeface="Calibri"/>
                          <a:ea typeface="Times New Roman"/>
                        </a:rPr>
                        <a:t>Mês 1</a:t>
                      </a:r>
                      <a:r>
                        <a:rPr lang="pt-BR" strike="noStrike" dirty="0" smtClean="0">
                          <a:solidFill>
                            <a:srgbClr val="000000"/>
                          </a:solidFill>
                          <a:latin typeface="Calibri"/>
                          <a:ea typeface="Times New Roman"/>
                        </a:rPr>
                        <a:t>. 12 </a:t>
                      </a:r>
                      <a:r>
                        <a:rPr lang="pt-BR" strike="noStrike" dirty="0">
                          <a:solidFill>
                            <a:srgbClr val="000000"/>
                          </a:solidFill>
                          <a:latin typeface="Calibri"/>
                          <a:ea typeface="Times New Roman"/>
                        </a:rPr>
                        <a:t>(80%);</a:t>
                      </a:r>
                      <a:endParaRPr dirty="0"/>
                    </a:p>
                    <a:p>
                      <a:pPr>
                        <a:lnSpc>
                          <a:spcPct val="115000"/>
                        </a:lnSpc>
                      </a:pPr>
                      <a:r>
                        <a:rPr lang="pt-BR" strike="noStrike" dirty="0">
                          <a:solidFill>
                            <a:srgbClr val="3333FF"/>
                          </a:solidFill>
                          <a:latin typeface="Calibri"/>
                          <a:ea typeface="Times New Roman"/>
                        </a:rPr>
                        <a:t>Mês 2</a:t>
                      </a:r>
                      <a:r>
                        <a:rPr lang="pt-BR" strike="noStrike" dirty="0" smtClean="0">
                          <a:solidFill>
                            <a:srgbClr val="000000"/>
                          </a:solidFill>
                          <a:latin typeface="Calibri"/>
                          <a:ea typeface="Times New Roman"/>
                        </a:rPr>
                        <a:t>. 31 </a:t>
                      </a:r>
                      <a:r>
                        <a:rPr lang="pt-BR" strike="noStrike" dirty="0">
                          <a:solidFill>
                            <a:srgbClr val="000000"/>
                          </a:solidFill>
                          <a:latin typeface="Calibri"/>
                          <a:ea typeface="Times New Roman"/>
                        </a:rPr>
                        <a:t>(91.2%)</a:t>
                      </a:r>
                      <a:endParaRPr dirty="0"/>
                    </a:p>
                    <a:p>
                      <a:pPr>
                        <a:lnSpc>
                          <a:spcPct val="115000"/>
                        </a:lnSpc>
                      </a:pPr>
                      <a:r>
                        <a:rPr lang="pt-BR" strike="noStrike" dirty="0">
                          <a:solidFill>
                            <a:srgbClr val="3333FF"/>
                          </a:solidFill>
                          <a:latin typeface="Calibri"/>
                          <a:ea typeface="Times New Roman"/>
                        </a:rPr>
                        <a:t>Mês 3</a:t>
                      </a:r>
                      <a:r>
                        <a:rPr lang="pt-BR" strike="noStrike" dirty="0" smtClean="0">
                          <a:solidFill>
                            <a:srgbClr val="000000"/>
                          </a:solidFill>
                          <a:latin typeface="Calibri"/>
                          <a:ea typeface="Times New Roman"/>
                        </a:rPr>
                        <a:t>. 47 </a:t>
                      </a:r>
                      <a:r>
                        <a:rPr lang="pt-BR" strike="noStrike" dirty="0">
                          <a:solidFill>
                            <a:srgbClr val="000000"/>
                          </a:solidFill>
                          <a:latin typeface="Calibri"/>
                          <a:ea typeface="Times New Roman"/>
                        </a:rPr>
                        <a:t>(94%).</a:t>
                      </a: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endParaRPr dirty="0"/>
                    </a:p>
                    <a:p>
                      <a:pPr>
                        <a:lnSpc>
                          <a:spcPct val="115000"/>
                        </a:lnSpc>
                      </a:pPr>
                      <a:r>
                        <a:rPr lang="pt-BR" strike="noStrike" dirty="0">
                          <a:solidFill>
                            <a:srgbClr val="000000"/>
                          </a:solidFill>
                          <a:latin typeface="Calibri"/>
                          <a:ea typeface="Times New Roman"/>
                        </a:rPr>
                        <a:t> Fonte.  Planilha final de coleta de dados.</a:t>
                      </a:r>
                      <a:endParaRPr dirty="0"/>
                    </a:p>
                  </a:txBody>
                  <a:tcPr/>
                </a:tc>
              </a:tr>
            </a:tbl>
          </a:graphicData>
        </a:graphic>
      </p:graphicFrame>
      <p:pic>
        <p:nvPicPr>
          <p:cNvPr id="307" name="Picture 2"/>
          <p:cNvPicPr/>
          <p:nvPr/>
        </p:nvPicPr>
        <p:blipFill>
          <a:blip r:embed="rId2"/>
          <a:stretch/>
        </p:blipFill>
        <p:spPr>
          <a:xfrm>
            <a:off x="214200" y="2928960"/>
            <a:ext cx="3819240" cy="2866680"/>
          </a:xfrm>
          <a:prstGeom prst="rect">
            <a:avLst/>
          </a:prstGeom>
          <a:ln w="9360">
            <a:noFill/>
          </a:ln>
        </p:spPr>
      </p:pic>
      <p:pic>
        <p:nvPicPr>
          <p:cNvPr id="308" name="Picture 3"/>
          <p:cNvPicPr/>
          <p:nvPr/>
        </p:nvPicPr>
        <p:blipFill>
          <a:blip r:embed="rId3"/>
          <a:stretch/>
        </p:blipFill>
        <p:spPr>
          <a:xfrm>
            <a:off x="4786200" y="2928960"/>
            <a:ext cx="4071600" cy="28666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285840" y="357120"/>
            <a:ext cx="8357400" cy="128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BR" sz="2400" b="1" strike="noStrike">
                <a:solidFill>
                  <a:srgbClr val="3333FF"/>
                </a:solidFill>
                <a:latin typeface="Arial"/>
                <a:ea typeface="DejaVu Sans"/>
              </a:rPr>
              <a:t>Objetivo 5</a:t>
            </a:r>
            <a:r>
              <a:rPr lang="pt-BR" sz="2400" strike="noStrike">
                <a:solidFill>
                  <a:srgbClr val="3333FF"/>
                </a:solidFill>
                <a:latin typeface="Arial"/>
                <a:ea typeface="DejaVu Sans"/>
              </a:rPr>
              <a:t>: Mapear as mulheres de risco para câncer de colo de útero e de mama</a:t>
            </a:r>
            <a:endParaRPr/>
          </a:p>
        </p:txBody>
      </p:sp>
      <p:sp>
        <p:nvSpPr>
          <p:cNvPr id="310" name="CustomShape 2"/>
          <p:cNvSpPr/>
          <p:nvPr/>
        </p:nvSpPr>
        <p:spPr>
          <a:xfrm>
            <a:off x="235800" y="1506960"/>
            <a:ext cx="8714880" cy="464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200" strike="noStrike">
                <a:solidFill>
                  <a:srgbClr val="3333FF"/>
                </a:solidFill>
                <a:latin typeface="Calibri"/>
                <a:ea typeface="DejaVu Sans"/>
              </a:rPr>
              <a:t>Meta 5.1 </a:t>
            </a:r>
            <a:r>
              <a:rPr lang="pt-BR" sz="3200" strike="noStrike">
                <a:solidFill>
                  <a:srgbClr val="000000"/>
                </a:solidFill>
                <a:latin typeface="Calibri"/>
                <a:ea typeface="DejaVu Sans"/>
              </a:rPr>
              <a:t>Pesquisar sinais de alerta para câncer de colo de útero em 100% das mulheres entre 25 e 64 anos (Dor e sangramento após relação sexual e/ou corrimento vaginal excessivo).</a:t>
            </a:r>
            <a:endParaRPr/>
          </a:p>
          <a:p>
            <a:pPr>
              <a:lnSpc>
                <a:spcPct val="100000"/>
              </a:lnSpc>
            </a:pPr>
            <a:endParaRPr/>
          </a:p>
          <a:p>
            <a:pPr>
              <a:lnSpc>
                <a:spcPct val="100000"/>
              </a:lnSpc>
            </a:pPr>
            <a:endParaRPr/>
          </a:p>
          <a:p>
            <a:pPr>
              <a:lnSpc>
                <a:spcPct val="100000"/>
              </a:lnSpc>
            </a:pPr>
            <a:endParaRPr/>
          </a:p>
          <a:p>
            <a:pPr>
              <a:lnSpc>
                <a:spcPct val="100000"/>
              </a:lnSpc>
            </a:pPr>
            <a:r>
              <a:rPr lang="pt-BR" sz="3200" strike="noStrike">
                <a:solidFill>
                  <a:srgbClr val="3333FF"/>
                </a:solidFill>
                <a:latin typeface="Calibri"/>
                <a:ea typeface="DejaVu Sans"/>
              </a:rPr>
              <a:t>Meta 5.2 </a:t>
            </a:r>
            <a:r>
              <a:rPr lang="pt-BR" sz="3200" strike="noStrike">
                <a:solidFill>
                  <a:srgbClr val="000000"/>
                </a:solidFill>
                <a:latin typeface="Calibri"/>
                <a:ea typeface="DejaVu Sans"/>
              </a:rPr>
              <a:t>Realizar avaliação de risco para câncer de mama em 100% das mulheres entre 50 e 69 anos.</a:t>
            </a:r>
            <a:endParaRPr/>
          </a:p>
          <a:p>
            <a:pPr>
              <a:lnSpc>
                <a:spcPct val="100000"/>
              </a:lnSpc>
            </a:pPr>
            <a:endParaRPr/>
          </a:p>
          <a:p>
            <a:pPr>
              <a:lnSpc>
                <a:spcPct val="100000"/>
              </a:lnSpc>
            </a:pP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685800" y="357120"/>
            <a:ext cx="7771680" cy="157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t-BR" sz="2400" strike="noStrike">
                <a:solidFill>
                  <a:srgbClr val="000099"/>
                </a:solidFill>
                <a:latin typeface="Arial"/>
                <a:ea typeface="DejaVu Sans"/>
              </a:rPr>
              <a:t>Resultados objetivo 5: meta 5.1 e meta 5.2</a:t>
            </a:r>
            <a:endParaRPr/>
          </a:p>
        </p:txBody>
      </p:sp>
      <p:sp>
        <p:nvSpPr>
          <p:cNvPr id="312" name="CustomShape 2"/>
          <p:cNvSpPr/>
          <p:nvPr/>
        </p:nvSpPr>
        <p:spPr>
          <a:xfrm>
            <a:off x="642960" y="2000160"/>
            <a:ext cx="3714120" cy="18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Proporção de mulheres entre 25 e 64 anos com pesquisa de sinais de alerta para câncer de colo de útero.</a:t>
            </a:r>
            <a:endParaRPr/>
          </a:p>
          <a:p>
            <a:pPr>
              <a:lnSpc>
                <a:spcPct val="100000"/>
              </a:lnSpc>
            </a:pPr>
            <a:r>
              <a:rPr lang="pt-BR" strike="noStrike">
                <a:solidFill>
                  <a:srgbClr val="3333FF"/>
                </a:solidFill>
                <a:latin typeface="Calibri"/>
                <a:ea typeface="DejaVu Sans"/>
              </a:rPr>
              <a:t>Mês 1</a:t>
            </a:r>
            <a:r>
              <a:rPr lang="pt-BR" strike="noStrike">
                <a:solidFill>
                  <a:srgbClr val="000000"/>
                </a:solidFill>
                <a:latin typeface="Calibri"/>
                <a:ea typeface="DejaVu Sans"/>
              </a:rPr>
              <a:t>. 64(100%)</a:t>
            </a:r>
            <a:endParaRPr/>
          </a:p>
          <a:p>
            <a:pPr>
              <a:lnSpc>
                <a:spcPct val="100000"/>
              </a:lnSpc>
            </a:pPr>
            <a:r>
              <a:rPr lang="pt-BR" strike="noStrike">
                <a:solidFill>
                  <a:srgbClr val="3333FF"/>
                </a:solidFill>
                <a:latin typeface="Calibri"/>
                <a:ea typeface="DejaVu Sans"/>
              </a:rPr>
              <a:t>Mês 2</a:t>
            </a:r>
            <a:r>
              <a:rPr lang="pt-BR" strike="noStrike">
                <a:solidFill>
                  <a:srgbClr val="000000"/>
                </a:solidFill>
                <a:latin typeface="Calibri"/>
                <a:ea typeface="DejaVu Sans"/>
              </a:rPr>
              <a:t>. 116(100%)</a:t>
            </a:r>
            <a:endParaRPr/>
          </a:p>
          <a:p>
            <a:pPr>
              <a:lnSpc>
                <a:spcPct val="100000"/>
              </a:lnSpc>
            </a:pPr>
            <a:r>
              <a:rPr lang="pt-BR" strike="noStrike">
                <a:solidFill>
                  <a:srgbClr val="3333FF"/>
                </a:solidFill>
                <a:latin typeface="Calibri"/>
                <a:ea typeface="DejaVu Sans"/>
              </a:rPr>
              <a:t>Mes3</a:t>
            </a:r>
            <a:r>
              <a:rPr lang="pt-BR" strike="noStrike">
                <a:solidFill>
                  <a:srgbClr val="000000"/>
                </a:solidFill>
                <a:latin typeface="Calibri"/>
                <a:ea typeface="DejaVu Sans"/>
              </a:rPr>
              <a:t>. 155(100%)</a:t>
            </a:r>
            <a:endParaRPr/>
          </a:p>
          <a:p>
            <a:pPr>
              <a:lnSpc>
                <a:spcPct val="100000"/>
              </a:lnSpc>
            </a:pPr>
            <a:endParaRPr/>
          </a:p>
        </p:txBody>
      </p:sp>
      <p:sp>
        <p:nvSpPr>
          <p:cNvPr id="313" name="CustomShape 3"/>
          <p:cNvSpPr/>
          <p:nvPr/>
        </p:nvSpPr>
        <p:spPr>
          <a:xfrm>
            <a:off x="2442240" y="3244320"/>
            <a:ext cx="2448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trike="noStrike">
                <a:solidFill>
                  <a:srgbClr val="000000"/>
                </a:solidFill>
                <a:latin typeface="Arial"/>
                <a:ea typeface="DejaVu Sans"/>
              </a:rPr>
              <a:t>,</a:t>
            </a:r>
            <a:endParaRPr/>
          </a:p>
        </p:txBody>
      </p:sp>
      <p:sp>
        <p:nvSpPr>
          <p:cNvPr id="314" name="CustomShape 4"/>
          <p:cNvSpPr/>
          <p:nvPr/>
        </p:nvSpPr>
        <p:spPr>
          <a:xfrm>
            <a:off x="4429080" y="2000160"/>
            <a:ext cx="421416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Proporção de mulheres entre 50 e 69 anos com avaliação de risco  para câncer de mama.</a:t>
            </a:r>
            <a:endParaRPr/>
          </a:p>
          <a:p>
            <a:pPr>
              <a:lnSpc>
                <a:spcPct val="100000"/>
              </a:lnSpc>
            </a:pPr>
            <a:r>
              <a:rPr lang="pt-BR" strike="noStrike">
                <a:solidFill>
                  <a:srgbClr val="3333FF"/>
                </a:solidFill>
                <a:latin typeface="Calibri"/>
                <a:ea typeface="DejaVu Sans"/>
              </a:rPr>
              <a:t>Mês 1</a:t>
            </a:r>
            <a:r>
              <a:rPr lang="pt-BR" strike="noStrike">
                <a:solidFill>
                  <a:srgbClr val="000000"/>
                </a:solidFill>
                <a:latin typeface="Calibri"/>
                <a:ea typeface="DejaVu Sans"/>
              </a:rPr>
              <a:t>. 15(100%)</a:t>
            </a:r>
            <a:endParaRPr/>
          </a:p>
          <a:p>
            <a:pPr>
              <a:lnSpc>
                <a:spcPct val="100000"/>
              </a:lnSpc>
            </a:pPr>
            <a:r>
              <a:rPr lang="pt-BR" strike="noStrike">
                <a:solidFill>
                  <a:srgbClr val="3333FF"/>
                </a:solidFill>
                <a:latin typeface="Calibri"/>
                <a:ea typeface="DejaVu Sans"/>
              </a:rPr>
              <a:t>Mês 2</a:t>
            </a:r>
            <a:r>
              <a:rPr lang="pt-BR" strike="noStrike">
                <a:solidFill>
                  <a:srgbClr val="000000"/>
                </a:solidFill>
                <a:latin typeface="Calibri"/>
                <a:ea typeface="DejaVu Sans"/>
              </a:rPr>
              <a:t>. 34(100%)</a:t>
            </a:r>
            <a:endParaRPr/>
          </a:p>
          <a:p>
            <a:pPr>
              <a:lnSpc>
                <a:spcPct val="100000"/>
              </a:lnSpc>
            </a:pPr>
            <a:r>
              <a:rPr lang="pt-BR" strike="noStrike">
                <a:solidFill>
                  <a:srgbClr val="3333FF"/>
                </a:solidFill>
                <a:latin typeface="Calibri"/>
                <a:ea typeface="DejaVu Sans"/>
              </a:rPr>
              <a:t>Mes3</a:t>
            </a:r>
            <a:r>
              <a:rPr lang="pt-BR" strike="noStrike">
                <a:solidFill>
                  <a:srgbClr val="000000"/>
                </a:solidFill>
                <a:latin typeface="Calibri"/>
                <a:ea typeface="DejaVu Sans"/>
              </a:rPr>
              <a:t>. 50(100%)</a:t>
            </a:r>
            <a:endParaRPr/>
          </a:p>
        </p:txBody>
      </p:sp>
      <p:sp>
        <p:nvSpPr>
          <p:cNvPr id="315" name="CustomShape 5"/>
          <p:cNvSpPr/>
          <p:nvPr/>
        </p:nvSpPr>
        <p:spPr>
          <a:xfrm>
            <a:off x="4357800" y="4721760"/>
            <a:ext cx="44283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Fonte.  Planilha final de coleta de dados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845720" y="2608920"/>
            <a:ext cx="5451480" cy="1095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buFont typeface="Wingdings" charset="2"/>
              <a:buChar char=""/>
            </a:pPr>
            <a:r>
              <a:rPr lang="pt-BR" sz="6600" b="1" strike="noStrike">
                <a:solidFill>
                  <a:srgbClr val="7030A0"/>
                </a:solidFill>
                <a:latin typeface="Arial"/>
                <a:ea typeface="DejaVu Sans"/>
              </a:rPr>
              <a:t>Introdução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685800" y="357120"/>
            <a:ext cx="8243280" cy="214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pt-BR" sz="2400" b="1" strike="noStrike">
                <a:solidFill>
                  <a:srgbClr val="3333FF"/>
                </a:solidFill>
                <a:latin typeface="Arial"/>
                <a:ea typeface="DejaVu Sans"/>
              </a:rPr>
              <a:t>Objetivo 6</a:t>
            </a:r>
            <a:r>
              <a:rPr lang="pt-BR" sz="2400" strike="noStrike">
                <a:solidFill>
                  <a:srgbClr val="3333FF"/>
                </a:solidFill>
                <a:latin typeface="Arial"/>
                <a:ea typeface="DejaVu Sans"/>
              </a:rPr>
              <a:t>: Promover a saúde das mulheres que realizam detecção precoce de câncer de colo de útero e de mama na unidade de saúde.</a:t>
            </a:r>
            <a:endParaRPr/>
          </a:p>
          <a:p>
            <a:pPr algn="just">
              <a:lnSpc>
                <a:spcPct val="100000"/>
              </a:lnSpc>
            </a:pPr>
            <a:endParaRPr/>
          </a:p>
        </p:txBody>
      </p:sp>
      <p:sp>
        <p:nvSpPr>
          <p:cNvPr id="317" name="CustomShape 2"/>
          <p:cNvSpPr/>
          <p:nvPr/>
        </p:nvSpPr>
        <p:spPr>
          <a:xfrm>
            <a:off x="571320" y="2000160"/>
            <a:ext cx="7786080" cy="39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a:solidFill>
                  <a:srgbClr val="3333FF"/>
                </a:solidFill>
                <a:latin typeface="Arial"/>
                <a:ea typeface="DejaVu Sans"/>
              </a:rPr>
              <a:t>Meta 6.1 </a:t>
            </a:r>
            <a:r>
              <a:rPr lang="pt-BR" sz="2400" strike="noStrike">
                <a:solidFill>
                  <a:srgbClr val="000000"/>
                </a:solidFill>
                <a:latin typeface="Arial"/>
                <a:ea typeface="DejaVu Sans"/>
              </a:rPr>
              <a:t>Orientar 100% das mulheres cadastradas sobre doenças sexualmente transmissíveis (DST) e fatores de risco para câncer de colo de útero.</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pt-BR" sz="2400" strike="noStrike">
                <a:solidFill>
                  <a:srgbClr val="3333FF"/>
                </a:solidFill>
                <a:latin typeface="Arial"/>
                <a:ea typeface="DejaVu Sans"/>
              </a:rPr>
              <a:t>Meta 6.2 </a:t>
            </a:r>
            <a:r>
              <a:rPr lang="pt-BR" sz="2400" strike="noStrike">
                <a:solidFill>
                  <a:srgbClr val="000000"/>
                </a:solidFill>
                <a:latin typeface="Arial"/>
                <a:ea typeface="DejaVu Sans"/>
              </a:rPr>
              <a:t>Orientar 100% das mulheres cadastradas sobre doenças sexualmente transmissíveis (DST) e fatores de risco para câncer de mama.</a:t>
            </a:r>
            <a:endParaRPr/>
          </a:p>
          <a:p>
            <a:pPr algn="just">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685800" y="285840"/>
            <a:ext cx="7771680" cy="157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BR" sz="2400" strike="noStrike">
                <a:solidFill>
                  <a:srgbClr val="000099"/>
                </a:solidFill>
                <a:latin typeface="Arial"/>
                <a:ea typeface="DejaVu Sans"/>
              </a:rPr>
              <a:t>Resultado Objetivo 6: meta 6.1 e meta 6.2</a:t>
            </a:r>
            <a:endParaRPr/>
          </a:p>
        </p:txBody>
      </p:sp>
      <p:sp>
        <p:nvSpPr>
          <p:cNvPr id="319" name="CustomShape 2"/>
          <p:cNvSpPr/>
          <p:nvPr/>
        </p:nvSpPr>
        <p:spPr>
          <a:xfrm>
            <a:off x="714240" y="2286000"/>
            <a:ext cx="3642480" cy="335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Proporção de mulheres entre 25 e 64 anos orientadas sobre DTS e fatores de risco para câncer de colo de útero.</a:t>
            </a:r>
            <a:endParaRPr/>
          </a:p>
          <a:p>
            <a:pPr>
              <a:lnSpc>
                <a:spcPct val="100000"/>
              </a:lnSpc>
            </a:pPr>
            <a:r>
              <a:rPr lang="pt-BR" strike="noStrike">
                <a:solidFill>
                  <a:srgbClr val="3333FF"/>
                </a:solidFill>
                <a:latin typeface="Calibri"/>
                <a:ea typeface="DejaVu Sans"/>
              </a:rPr>
              <a:t>Mês 1</a:t>
            </a:r>
            <a:r>
              <a:rPr lang="pt-BR" strike="noStrike">
                <a:solidFill>
                  <a:srgbClr val="000000"/>
                </a:solidFill>
                <a:latin typeface="Calibri"/>
                <a:ea typeface="DejaVu Sans"/>
              </a:rPr>
              <a:t>. 64(100%)</a:t>
            </a:r>
            <a:endParaRPr/>
          </a:p>
          <a:p>
            <a:pPr>
              <a:lnSpc>
                <a:spcPct val="100000"/>
              </a:lnSpc>
            </a:pPr>
            <a:r>
              <a:rPr lang="pt-BR" strike="noStrike">
                <a:solidFill>
                  <a:srgbClr val="3333FF"/>
                </a:solidFill>
                <a:latin typeface="Calibri"/>
                <a:ea typeface="DejaVu Sans"/>
              </a:rPr>
              <a:t>Mês 2</a:t>
            </a:r>
            <a:r>
              <a:rPr lang="pt-BR" strike="noStrike">
                <a:solidFill>
                  <a:srgbClr val="000000"/>
                </a:solidFill>
                <a:latin typeface="Calibri"/>
                <a:ea typeface="DejaVu Sans"/>
              </a:rPr>
              <a:t>. 116(100%)</a:t>
            </a:r>
            <a:endParaRPr/>
          </a:p>
          <a:p>
            <a:pPr>
              <a:lnSpc>
                <a:spcPct val="100000"/>
              </a:lnSpc>
            </a:pPr>
            <a:r>
              <a:rPr lang="pt-BR" strike="noStrike">
                <a:solidFill>
                  <a:srgbClr val="3333FF"/>
                </a:solidFill>
                <a:latin typeface="Calibri"/>
                <a:ea typeface="DejaVu Sans"/>
              </a:rPr>
              <a:t>Mês 3</a:t>
            </a:r>
            <a:r>
              <a:rPr lang="pt-BR" strike="noStrike">
                <a:solidFill>
                  <a:srgbClr val="000000"/>
                </a:solidFill>
                <a:latin typeface="Calibri"/>
                <a:ea typeface="DejaVu Sans"/>
              </a:rPr>
              <a:t>. 155(100%)</a:t>
            </a:r>
            <a:endParaRPr/>
          </a:p>
          <a:p>
            <a:pPr algn="ctr">
              <a:lnSpc>
                <a:spcPct val="100000"/>
              </a:lnSpc>
            </a:pPr>
            <a:endParaRPr/>
          </a:p>
        </p:txBody>
      </p:sp>
      <p:sp>
        <p:nvSpPr>
          <p:cNvPr id="320" name="CustomShape 3"/>
          <p:cNvSpPr/>
          <p:nvPr/>
        </p:nvSpPr>
        <p:spPr>
          <a:xfrm>
            <a:off x="4500720" y="2286000"/>
            <a:ext cx="4428360" cy="26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Calibri"/>
                <a:ea typeface="DejaVu Sans"/>
              </a:rPr>
              <a:t>Proporção de mulheres entre 50 e 69 anos orientadas sobre DST e fatores de risco  para câncer de mama.</a:t>
            </a:r>
            <a:endParaRPr/>
          </a:p>
          <a:p>
            <a:pPr>
              <a:lnSpc>
                <a:spcPct val="100000"/>
              </a:lnSpc>
            </a:pPr>
            <a:r>
              <a:rPr lang="pt-BR" strike="noStrike">
                <a:solidFill>
                  <a:srgbClr val="3333FF"/>
                </a:solidFill>
                <a:latin typeface="Calibri"/>
                <a:ea typeface="DejaVu Sans"/>
              </a:rPr>
              <a:t>Mês 1</a:t>
            </a:r>
            <a:r>
              <a:rPr lang="pt-BR" strike="noStrike">
                <a:solidFill>
                  <a:srgbClr val="000000"/>
                </a:solidFill>
                <a:latin typeface="Calibri"/>
                <a:ea typeface="DejaVu Sans"/>
              </a:rPr>
              <a:t>. 15(100%)</a:t>
            </a:r>
            <a:endParaRPr/>
          </a:p>
          <a:p>
            <a:pPr>
              <a:lnSpc>
                <a:spcPct val="100000"/>
              </a:lnSpc>
            </a:pPr>
            <a:r>
              <a:rPr lang="pt-BR" strike="noStrike">
                <a:solidFill>
                  <a:srgbClr val="3333FF"/>
                </a:solidFill>
                <a:latin typeface="Calibri"/>
                <a:ea typeface="DejaVu Sans"/>
              </a:rPr>
              <a:t>Mês 2</a:t>
            </a:r>
            <a:r>
              <a:rPr lang="pt-BR" strike="noStrike">
                <a:solidFill>
                  <a:srgbClr val="000000"/>
                </a:solidFill>
                <a:latin typeface="Calibri"/>
                <a:ea typeface="DejaVu Sans"/>
              </a:rPr>
              <a:t>. 34(100%)</a:t>
            </a:r>
            <a:endParaRPr/>
          </a:p>
          <a:p>
            <a:pPr>
              <a:lnSpc>
                <a:spcPct val="100000"/>
              </a:lnSpc>
            </a:pPr>
            <a:r>
              <a:rPr lang="pt-BR" strike="noStrike">
                <a:solidFill>
                  <a:srgbClr val="3333FF"/>
                </a:solidFill>
                <a:latin typeface="Calibri"/>
                <a:ea typeface="DejaVu Sans"/>
              </a:rPr>
              <a:t>Mês 3</a:t>
            </a:r>
            <a:r>
              <a:rPr lang="pt-BR" strike="noStrike">
                <a:solidFill>
                  <a:srgbClr val="000000"/>
                </a:solidFill>
                <a:latin typeface="Calibri"/>
                <a:ea typeface="DejaVu Sans"/>
              </a:rPr>
              <a:t>. 50(100</a:t>
            </a:r>
            <a:endParaRPr/>
          </a:p>
        </p:txBody>
      </p:sp>
      <p:sp>
        <p:nvSpPr>
          <p:cNvPr id="321" name="CustomShape 4"/>
          <p:cNvSpPr/>
          <p:nvPr/>
        </p:nvSpPr>
        <p:spPr>
          <a:xfrm>
            <a:off x="4572000" y="5460480"/>
            <a:ext cx="4357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trike="noStrike">
                <a:solidFill>
                  <a:srgbClr val="000000"/>
                </a:solidFill>
                <a:latin typeface="Arial"/>
                <a:ea typeface="DejaVu Sans"/>
              </a:rPr>
              <a:t> </a:t>
            </a:r>
            <a:r>
              <a:rPr lang="pt-BR" strike="noStrike">
                <a:solidFill>
                  <a:srgbClr val="000000"/>
                </a:solidFill>
                <a:latin typeface="Calibri"/>
                <a:ea typeface="DejaVu Sans"/>
              </a:rPr>
              <a:t>Fonte.  Planilha final de coleta de dados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457200" y="44640"/>
            <a:ext cx="8228880" cy="77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3600" b="1" strike="noStrike">
                <a:solidFill>
                  <a:srgbClr val="000099"/>
                </a:solidFill>
                <a:latin typeface="Calibri"/>
                <a:ea typeface="DejaVu Sans"/>
              </a:rPr>
              <a:t>Discussão</a:t>
            </a:r>
            <a:endParaRPr/>
          </a:p>
        </p:txBody>
      </p:sp>
      <p:sp>
        <p:nvSpPr>
          <p:cNvPr id="323" name="CustomShape 2"/>
          <p:cNvSpPr/>
          <p:nvPr/>
        </p:nvSpPr>
        <p:spPr>
          <a:xfrm>
            <a:off x="194760" y="1224000"/>
            <a:ext cx="8660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1" strike="noStrike">
                <a:solidFill>
                  <a:srgbClr val="000099"/>
                </a:solidFill>
                <a:latin typeface="Arial"/>
                <a:ea typeface="DejaVu Sans"/>
              </a:rPr>
              <a:t>Importância da intervenção para equipe:</a:t>
            </a:r>
            <a:endParaRPr/>
          </a:p>
          <a:p>
            <a:pPr>
              <a:lnSpc>
                <a:spcPct val="100000"/>
              </a:lnSpc>
            </a:pPr>
            <a:endParaRPr/>
          </a:p>
          <a:p>
            <a:pPr algn="just">
              <a:lnSpc>
                <a:spcPct val="100000"/>
              </a:lnSpc>
            </a:pPr>
            <a:r>
              <a:rPr lang="pt-BR" sz="2800" b="1" strike="noStrike">
                <a:solidFill>
                  <a:srgbClr val="000099"/>
                </a:solidFill>
                <a:latin typeface="Arial"/>
                <a:ea typeface="DejaVu Sans"/>
              </a:rPr>
              <a:t>  </a:t>
            </a:r>
            <a:r>
              <a:rPr lang="pt-BR" sz="2400" strike="noStrike">
                <a:solidFill>
                  <a:srgbClr val="000000"/>
                </a:solidFill>
                <a:latin typeface="Arial"/>
                <a:ea typeface="DejaVu Sans"/>
              </a:rPr>
              <a:t>A intervenção propiciou que a equipe se capacitasse para cumprir  o protocolo do Ministério de Saúde em relação ao câncer de colo de útero e câncer de mama. Este trabalho uniu a todos os membros da equipe, médico, enfermeira, técnica de enfermagem e ACS.</a:t>
            </a:r>
            <a:endParaRPr/>
          </a:p>
          <a:p>
            <a:pPr algn="just">
              <a:lnSpc>
                <a:spcPct val="100000"/>
              </a:lnSpc>
            </a:pPr>
            <a:r>
              <a:rPr lang="pt-BR" sz="2400" b="1" strike="noStrike">
                <a:solidFill>
                  <a:srgbClr val="000099"/>
                </a:solidFill>
                <a:latin typeface="Arial"/>
                <a:ea typeface="DejaVu Sans"/>
              </a:rPr>
              <a:t>    </a:t>
            </a:r>
            <a:endParaRPr/>
          </a:p>
        </p:txBody>
      </p:sp>
      <p:sp>
        <p:nvSpPr>
          <p:cNvPr id="324" name="CustomShape 3"/>
          <p:cNvSpPr/>
          <p:nvPr/>
        </p:nvSpPr>
        <p:spPr>
          <a:xfrm>
            <a:off x="1929240" y="4418280"/>
            <a:ext cx="6107400" cy="638640"/>
          </a:xfrm>
          <a:prstGeom prst="rect">
            <a:avLst/>
          </a:prstGeom>
          <a:noFill/>
          <a:ln>
            <a:noFill/>
          </a:ln>
        </p:spPr>
        <p:style>
          <a:lnRef idx="0">
            <a:scrgbClr r="0" g="0" b="0"/>
          </a:lnRef>
          <a:fillRef idx="0">
            <a:scrgbClr r="0" g="0" b="0"/>
          </a:fillRef>
          <a:effectRef idx="0">
            <a:scrgbClr r="0" g="0" b="0"/>
          </a:effectRef>
          <a:fontRef idx="minor"/>
        </p:style>
      </p:sp>
      <p:sp>
        <p:nvSpPr>
          <p:cNvPr id="325" name="CustomShape 4"/>
          <p:cNvSpPr/>
          <p:nvPr/>
        </p:nvSpPr>
        <p:spPr>
          <a:xfrm>
            <a:off x="1000080" y="3983040"/>
            <a:ext cx="614340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395640" y="1196640"/>
            <a:ext cx="8372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1" strike="noStrike">
                <a:solidFill>
                  <a:srgbClr val="000099"/>
                </a:solidFill>
                <a:latin typeface="Arial"/>
                <a:ea typeface="DejaVu Sans"/>
              </a:rPr>
              <a:t>Importância da intervenção para o serviço:</a:t>
            </a:r>
            <a:endParaRPr/>
          </a:p>
          <a:p>
            <a:pPr>
              <a:lnSpc>
                <a:spcPct val="100000"/>
              </a:lnSpc>
            </a:pPr>
            <a:endParaRPr/>
          </a:p>
          <a:p>
            <a:pPr algn="just">
              <a:lnSpc>
                <a:spcPct val="100000"/>
              </a:lnSpc>
            </a:pPr>
            <a:r>
              <a:rPr lang="pt-BR" sz="2800" strike="noStrike">
                <a:solidFill>
                  <a:srgbClr val="000000"/>
                </a:solidFill>
                <a:latin typeface="Calibri"/>
                <a:ea typeface="DejaVu Sans"/>
              </a:rPr>
              <a:t>     </a:t>
            </a:r>
            <a:r>
              <a:rPr lang="pt-BR" sz="2400" strike="noStrike">
                <a:solidFill>
                  <a:srgbClr val="000000"/>
                </a:solidFill>
                <a:latin typeface="Arial"/>
                <a:ea typeface="DejaVu Sans"/>
              </a:rPr>
              <a:t>Com nossa intervenção o serviço na UBS ganhou em eficiência, melhor atendimento à população, ganhamos em planejamento das consultas e melhor controle dos exames das usuárias, além do registro e arquivo dos prontuários com as fichas espelhos o que facilita um melhor controle para a prevenção das doenças</a:t>
            </a:r>
            <a:endParaRPr/>
          </a:p>
        </p:txBody>
      </p:sp>
      <p:sp>
        <p:nvSpPr>
          <p:cNvPr id="327" name="CustomShape 2"/>
          <p:cNvSpPr/>
          <p:nvPr/>
        </p:nvSpPr>
        <p:spPr>
          <a:xfrm>
            <a:off x="457200" y="44640"/>
            <a:ext cx="8228880" cy="77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3600" b="1" strike="noStrike">
                <a:solidFill>
                  <a:srgbClr val="000099"/>
                </a:solidFill>
                <a:latin typeface="Calibri"/>
                <a:ea typeface="DejaVu Sans"/>
              </a:rPr>
              <a:t>Discussão</a:t>
            </a:r>
            <a:endParaRPr/>
          </a:p>
        </p:txBody>
      </p:sp>
      <p:sp>
        <p:nvSpPr>
          <p:cNvPr id="328" name="CustomShape 3"/>
          <p:cNvSpPr/>
          <p:nvPr/>
        </p:nvSpPr>
        <p:spPr>
          <a:xfrm>
            <a:off x="8174160" y="692640"/>
            <a:ext cx="660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b="1" strike="noStrike">
                <a:solidFill>
                  <a:srgbClr val="000099"/>
                </a:solidFill>
                <a:latin typeface="Calibri"/>
                <a:ea typeface="DejaVu Sans"/>
              </a:rPr>
              <a:t>cont.</a:t>
            </a:r>
            <a:endParaRPr/>
          </a:p>
        </p:txBody>
      </p:sp>
      <p:sp>
        <p:nvSpPr>
          <p:cNvPr id="329" name="CustomShape 4"/>
          <p:cNvSpPr/>
          <p:nvPr/>
        </p:nvSpPr>
        <p:spPr>
          <a:xfrm>
            <a:off x="857160" y="5000760"/>
            <a:ext cx="7143120" cy="6426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179640" y="836640"/>
            <a:ext cx="87843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1" strike="noStrike">
                <a:solidFill>
                  <a:srgbClr val="000099"/>
                </a:solidFill>
                <a:latin typeface="Arial"/>
                <a:ea typeface="DejaVu Sans"/>
              </a:rPr>
              <a:t>Importância da intervenção para a comunidade</a:t>
            </a:r>
            <a:endParaRPr/>
          </a:p>
          <a:p>
            <a:pPr>
              <a:lnSpc>
                <a:spcPct val="100000"/>
              </a:lnSpc>
            </a:pPr>
            <a:endParaRPr/>
          </a:p>
          <a:p>
            <a:pPr algn="just">
              <a:lnSpc>
                <a:spcPct val="100000"/>
              </a:lnSpc>
            </a:pPr>
            <a:r>
              <a:rPr lang="pt-BR" sz="2400" strike="noStrike">
                <a:solidFill>
                  <a:srgbClr val="000000"/>
                </a:solidFill>
                <a:latin typeface="Arial"/>
                <a:ea typeface="DejaVu Sans"/>
              </a:rPr>
              <a:t>       </a:t>
            </a:r>
            <a:endParaRPr/>
          </a:p>
          <a:p>
            <a:pPr algn="just">
              <a:lnSpc>
                <a:spcPct val="100000"/>
              </a:lnSpc>
            </a:pPr>
            <a:endParaRPr/>
          </a:p>
          <a:p>
            <a:pPr algn="just">
              <a:lnSpc>
                <a:spcPct val="100000"/>
              </a:lnSpc>
            </a:pPr>
            <a:r>
              <a:rPr lang="pt-BR" sz="2400" strike="noStrike">
                <a:solidFill>
                  <a:srgbClr val="000000"/>
                </a:solidFill>
                <a:latin typeface="Arial"/>
                <a:ea typeface="DejaVu Sans"/>
              </a:rPr>
              <a:t>   O impacto da intervenção ainda é pouco percebido pela comunidade. As usuárias de 25 a 69 anos demonstraram satisfação com a prioridade do atendimento,  porque assim podem planejar melhor a realização do exame e ter o resultado com segurança, sendo que todos os membros da comunidade tem conhecimento deste planejamento. </a:t>
            </a:r>
            <a:endParaRPr/>
          </a:p>
        </p:txBody>
      </p:sp>
      <p:sp>
        <p:nvSpPr>
          <p:cNvPr id="331" name="CustomShape 2"/>
          <p:cNvSpPr/>
          <p:nvPr/>
        </p:nvSpPr>
        <p:spPr>
          <a:xfrm>
            <a:off x="457200" y="44640"/>
            <a:ext cx="8228880" cy="77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3600" b="1" strike="noStrike">
                <a:solidFill>
                  <a:srgbClr val="000099"/>
                </a:solidFill>
                <a:latin typeface="Calibri"/>
                <a:ea typeface="DejaVu Sans"/>
              </a:rPr>
              <a:t>Discussão</a:t>
            </a:r>
            <a:endParaRPr/>
          </a:p>
        </p:txBody>
      </p:sp>
      <p:sp>
        <p:nvSpPr>
          <p:cNvPr id="332" name="CustomShape 3"/>
          <p:cNvSpPr/>
          <p:nvPr/>
        </p:nvSpPr>
        <p:spPr>
          <a:xfrm>
            <a:off x="7958160" y="260640"/>
            <a:ext cx="660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b="1" strike="noStrike">
                <a:solidFill>
                  <a:srgbClr val="000099"/>
                </a:solidFill>
                <a:latin typeface="Calibri"/>
                <a:ea typeface="DejaVu Sans"/>
              </a:rPr>
              <a:t>cont.</a:t>
            </a:r>
            <a:endParaRPr/>
          </a:p>
        </p:txBody>
      </p:sp>
      <p:sp>
        <p:nvSpPr>
          <p:cNvPr id="333" name="CustomShape 4"/>
          <p:cNvSpPr/>
          <p:nvPr/>
        </p:nvSpPr>
        <p:spPr>
          <a:xfrm>
            <a:off x="642960" y="4214880"/>
            <a:ext cx="6982200" cy="638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36360" y="116640"/>
            <a:ext cx="914436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1" algn="just">
              <a:lnSpc>
                <a:spcPct val="100000"/>
              </a:lnSpc>
              <a:buFont typeface="Wingdings" charset="2"/>
              <a:buChar char=""/>
            </a:pPr>
            <a:r>
              <a:rPr lang="pt-BR" sz="2800" b="1" strike="noStrike">
                <a:solidFill>
                  <a:srgbClr val="000099"/>
                </a:solidFill>
                <a:latin typeface="Calibri"/>
                <a:ea typeface="DejaVu Sans"/>
              </a:rPr>
              <a:t> </a:t>
            </a:r>
            <a:r>
              <a:rPr lang="pt-BR" sz="2400" b="1" strike="noStrike">
                <a:solidFill>
                  <a:srgbClr val="000099"/>
                </a:solidFill>
                <a:latin typeface="Arial"/>
                <a:ea typeface="DejaVu Sans"/>
              </a:rPr>
              <a:t>Viabilidade de incorporar a intervenção na rotina do serviço</a:t>
            </a:r>
            <a:endParaRPr/>
          </a:p>
        </p:txBody>
      </p:sp>
      <p:sp>
        <p:nvSpPr>
          <p:cNvPr id="335" name="CustomShape 2"/>
          <p:cNvSpPr/>
          <p:nvPr/>
        </p:nvSpPr>
        <p:spPr>
          <a:xfrm>
            <a:off x="706680" y="3825000"/>
            <a:ext cx="7428960" cy="638640"/>
          </a:xfrm>
          <a:prstGeom prst="rect">
            <a:avLst/>
          </a:prstGeom>
          <a:noFill/>
          <a:ln>
            <a:noFill/>
          </a:ln>
        </p:spPr>
        <p:style>
          <a:lnRef idx="0">
            <a:scrgbClr r="0" g="0" b="0"/>
          </a:lnRef>
          <a:fillRef idx="0">
            <a:scrgbClr r="0" g="0" b="0"/>
          </a:fillRef>
          <a:effectRef idx="0">
            <a:scrgbClr r="0" g="0" b="0"/>
          </a:effectRef>
          <a:fontRef idx="minor"/>
        </p:style>
      </p:sp>
      <p:sp>
        <p:nvSpPr>
          <p:cNvPr id="336" name="CustomShape 3"/>
          <p:cNvSpPr/>
          <p:nvPr/>
        </p:nvSpPr>
        <p:spPr>
          <a:xfrm>
            <a:off x="214200" y="1806480"/>
            <a:ext cx="8357400" cy="228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r>
              <a:rPr lang="pt-BR" sz="2400" strike="noStrike" dirty="0">
                <a:solidFill>
                  <a:srgbClr val="000000"/>
                </a:solidFill>
                <a:latin typeface="Arial"/>
                <a:ea typeface="Times New Roman"/>
              </a:rPr>
              <a:t> A intervenção será incorporada na rotina do serviço, para isto vamos ampliar a conscientização da população em relação </a:t>
            </a:r>
            <a:r>
              <a:rPr lang="pt-BR" sz="2400" dirty="0" smtClean="0">
                <a:solidFill>
                  <a:srgbClr val="000000"/>
                </a:solidFill>
                <a:latin typeface="Arial"/>
                <a:ea typeface="Times New Roman"/>
              </a:rPr>
              <a:t>à </a:t>
            </a:r>
            <a:r>
              <a:rPr lang="pt-BR" sz="2400" strike="noStrike" dirty="0" smtClean="0">
                <a:solidFill>
                  <a:srgbClr val="000000"/>
                </a:solidFill>
                <a:latin typeface="Arial"/>
                <a:ea typeface="Times New Roman"/>
              </a:rPr>
              <a:t>necessidade </a:t>
            </a:r>
            <a:r>
              <a:rPr lang="pt-BR" sz="2400" strike="noStrike" dirty="0">
                <a:solidFill>
                  <a:srgbClr val="000000"/>
                </a:solidFill>
                <a:latin typeface="Arial"/>
                <a:ea typeface="Times New Roman"/>
              </a:rPr>
              <a:t>de todas as mulheres entre 25 e 69 anos mantenham os exames de colo de útero e exames de mama em dia, com prioridade </a:t>
            </a:r>
            <a:r>
              <a:rPr lang="pt-BR" sz="2400" strike="noStrike" dirty="0" smtClean="0">
                <a:solidFill>
                  <a:srgbClr val="000000"/>
                </a:solidFill>
                <a:latin typeface="Arial"/>
                <a:ea typeface="Times New Roman"/>
              </a:rPr>
              <a:t>as </a:t>
            </a:r>
            <a:r>
              <a:rPr lang="pt-BR" sz="2400" strike="noStrike" dirty="0">
                <a:solidFill>
                  <a:srgbClr val="000000"/>
                </a:solidFill>
                <a:latin typeface="Arial"/>
                <a:ea typeface="Times New Roman"/>
              </a:rPr>
              <a:t>mulheres com alto risco ou com alguns sinais de doença ginecológica ou de mama. </a:t>
            </a:r>
            <a:endParaRPr dirty="0"/>
          </a:p>
        </p:txBody>
      </p:sp>
      <p:sp>
        <p:nvSpPr>
          <p:cNvPr id="337" name="CustomShape 4"/>
          <p:cNvSpPr/>
          <p:nvPr/>
        </p:nvSpPr>
        <p:spPr>
          <a:xfrm>
            <a:off x="1143000" y="4357800"/>
            <a:ext cx="678636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2123640" y="404640"/>
            <a:ext cx="4535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Wingdings" charset="2"/>
              <a:buChar char=""/>
            </a:pPr>
            <a:r>
              <a:rPr lang="pt-BR" sz="2800" b="1" strike="noStrike">
                <a:solidFill>
                  <a:srgbClr val="000099"/>
                </a:solidFill>
                <a:latin typeface="Arial"/>
                <a:ea typeface="DejaVu Sans"/>
              </a:rPr>
              <a:t>Próximos Passos</a:t>
            </a:r>
            <a:endParaRPr/>
          </a:p>
        </p:txBody>
      </p:sp>
      <p:sp>
        <p:nvSpPr>
          <p:cNvPr id="339" name="CustomShape 2"/>
          <p:cNvSpPr/>
          <p:nvPr/>
        </p:nvSpPr>
        <p:spPr>
          <a:xfrm>
            <a:off x="714240" y="5000760"/>
            <a:ext cx="6910920" cy="638640"/>
          </a:xfrm>
          <a:prstGeom prst="rect">
            <a:avLst/>
          </a:prstGeom>
          <a:noFill/>
          <a:ln>
            <a:noFill/>
          </a:ln>
        </p:spPr>
        <p:style>
          <a:lnRef idx="0">
            <a:scrgbClr r="0" g="0" b="0"/>
          </a:lnRef>
          <a:fillRef idx="0">
            <a:scrgbClr r="0" g="0" b="0"/>
          </a:fillRef>
          <a:effectRef idx="0">
            <a:scrgbClr r="0" g="0" b="0"/>
          </a:effectRef>
          <a:fontRef idx="minor"/>
        </p:style>
      </p:sp>
      <p:sp>
        <p:nvSpPr>
          <p:cNvPr id="340" name="CustomShape 3"/>
          <p:cNvSpPr/>
          <p:nvPr/>
        </p:nvSpPr>
        <p:spPr>
          <a:xfrm>
            <a:off x="357120" y="1571760"/>
            <a:ext cx="8500320" cy="301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a:solidFill>
                  <a:srgbClr val="000000"/>
                </a:solidFill>
                <a:latin typeface="Arial"/>
                <a:ea typeface="DejaVu Sans"/>
              </a:rPr>
              <a:t>Nossa UBS tem disponível todos os ACS, cada comunidade conta com um agente de saúde, nos próximos dias pretendemos investir na ampliação do programa de prevenção de câncer de colo de útero e de mama para dar continuidade ao trabalho iniciado. Tomando como exemplo este projeto e tendo em conta a dificuldade que tem o programa do pré-natal em nossa área pretendemos implementar o programa.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373680" y="716096"/>
            <a:ext cx="8208360" cy="60209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r>
              <a:rPr lang="pt-BR" sz="2400" b="1" dirty="0">
                <a:solidFill>
                  <a:srgbClr val="000099"/>
                </a:solidFill>
              </a:rPr>
              <a:t>Referências Bibliográficas </a:t>
            </a:r>
            <a:endParaRPr lang="pt-BR" sz="2400" dirty="0"/>
          </a:p>
          <a:p>
            <a:pPr>
              <a:lnSpc>
                <a:spcPct val="100000"/>
              </a:lnSpc>
            </a:pPr>
            <a:r>
              <a:rPr lang="pt-BR" sz="2400" strike="noStrike" dirty="0" smtClean="0">
                <a:solidFill>
                  <a:srgbClr val="000000"/>
                </a:solidFill>
                <a:latin typeface="Calibri"/>
                <a:ea typeface="DejaVu Sans"/>
              </a:rPr>
              <a:t>  </a:t>
            </a:r>
            <a:endParaRPr dirty="0" smtClean="0"/>
          </a:p>
          <a:p>
            <a:pPr algn="just"/>
            <a:r>
              <a:rPr lang="pt-BR" sz="1600" dirty="0"/>
              <a:t>BRASIL. Ministério da Saúde. Secretaria de Atenção à Saúde. Departamento de Atenção Básica. </a:t>
            </a:r>
            <a:r>
              <a:rPr lang="pt-BR" sz="1600" b="1" dirty="0"/>
              <a:t>Controle dos cânceres de colo de útero e de mama. </a:t>
            </a:r>
            <a:r>
              <a:rPr lang="pt-BR" sz="1600" dirty="0"/>
              <a:t>Brasília, 2006 (Cadernos de Atenção Básica). P.</a:t>
            </a:r>
            <a:r>
              <a:rPr lang="pt-BR" sz="1600" dirty="0">
                <a:solidFill>
                  <a:srgbClr val="000000"/>
                </a:solidFill>
              </a:rPr>
              <a:t>19 -116.</a:t>
            </a:r>
          </a:p>
          <a:p>
            <a:pPr algn="just"/>
            <a:r>
              <a:rPr lang="pt-BR" sz="1600" dirty="0"/>
              <a:t>BRASIL. Ministério da Saúde. Secretaria  de Vigilância em Saúde. Departamento de Vigilância Epidemiológica.</a:t>
            </a:r>
            <a:r>
              <a:rPr lang="pt-BR" sz="1600" dirty="0">
                <a:solidFill>
                  <a:srgbClr val="000000"/>
                </a:solidFill>
                <a:ea typeface="Calibri"/>
              </a:rPr>
              <a:t> </a:t>
            </a:r>
            <a:r>
              <a:rPr lang="pt-BR" sz="1600" b="1" dirty="0">
                <a:solidFill>
                  <a:srgbClr val="000000"/>
                </a:solidFill>
                <a:ea typeface="Calibri"/>
              </a:rPr>
              <a:t>Doenças infecciosas e parasitárias: guia de bolso </a:t>
            </a:r>
            <a:r>
              <a:rPr lang="pt-BR" sz="1600" dirty="0">
                <a:solidFill>
                  <a:srgbClr val="000000"/>
                </a:solidFill>
                <a:ea typeface="Calibri"/>
              </a:rPr>
              <a:t>/ Mini 8. ed. rev.– Brasília, 2010.</a:t>
            </a:r>
            <a:endParaRPr lang="pt-BR" sz="1600" dirty="0"/>
          </a:p>
          <a:p>
            <a:pPr algn="just">
              <a:lnSpc>
                <a:spcPct val="100000"/>
              </a:lnSpc>
            </a:pPr>
            <a:r>
              <a:rPr lang="pt-BR" sz="1600" dirty="0"/>
              <a:t>BRASIL. Ministério da Saúde. Secretaria de Atenção à Saúde. Departamento de Atenção Básica</a:t>
            </a:r>
            <a:r>
              <a:rPr lang="pt-BR" sz="1600" b="1" dirty="0"/>
              <a:t>. </a:t>
            </a:r>
            <a:r>
              <a:rPr lang="pt-BR" sz="1600" b="1" dirty="0">
                <a:solidFill>
                  <a:srgbClr val="000000"/>
                </a:solidFill>
              </a:rPr>
              <a:t>Avaliação de indicadores das ações de detecção precoce dos cânceres do colo do útero e de mama - Brasil e regiões</a:t>
            </a:r>
            <a:r>
              <a:rPr lang="pt-BR" sz="1600" dirty="0">
                <a:solidFill>
                  <a:srgbClr val="000000"/>
                </a:solidFill>
              </a:rPr>
              <a:t>. Brasília, 2013. P.2-10.</a:t>
            </a:r>
            <a:endParaRPr lang="pt-BR" sz="1600" dirty="0"/>
          </a:p>
          <a:p>
            <a:pPr algn="just">
              <a:lnSpc>
                <a:spcPct val="100000"/>
              </a:lnSpc>
            </a:pPr>
            <a:r>
              <a:rPr lang="pt-BR" sz="1600" dirty="0">
                <a:solidFill>
                  <a:srgbClr val="000000"/>
                </a:solidFill>
              </a:rPr>
              <a:t>Instituto nacional de Câncer. Rastreamento do Câncer de colo de útero e de mama. (Brasil.2010). P. 1-11.</a:t>
            </a:r>
            <a:endParaRPr lang="pt-BR" sz="1600" dirty="0"/>
          </a:p>
          <a:p>
            <a:pPr algn="just">
              <a:lnSpc>
                <a:spcPct val="100000"/>
              </a:lnSpc>
            </a:pPr>
            <a:r>
              <a:rPr lang="pt-BR" sz="1600" dirty="0">
                <a:solidFill>
                  <a:srgbClr val="000000"/>
                </a:solidFill>
              </a:rPr>
              <a:t>Instituto Nacional de Câncer José Alencar Gomes da Silva. Boletim ano 4, – edição especial. </a:t>
            </a:r>
            <a:r>
              <a:rPr lang="pt-BR" sz="1600" b="1" dirty="0">
                <a:solidFill>
                  <a:srgbClr val="000000"/>
                </a:solidFill>
              </a:rPr>
              <a:t>Monitoramento das Ações de controle dos cânceres de colo de útero e de mama. </a:t>
            </a:r>
            <a:r>
              <a:rPr lang="pt-BR" sz="1600" dirty="0">
                <a:solidFill>
                  <a:srgbClr val="000000"/>
                </a:solidFill>
              </a:rPr>
              <a:t>Brasília 2013. P. 1-9.</a:t>
            </a:r>
            <a:endParaRPr lang="pt-BR" sz="1600" dirty="0"/>
          </a:p>
          <a:p>
            <a:pPr algn="just">
              <a:lnSpc>
                <a:spcPct val="100000"/>
              </a:lnSpc>
            </a:pPr>
            <a:r>
              <a:rPr lang="pt-BR" sz="1600" dirty="0">
                <a:solidFill>
                  <a:srgbClr val="000000"/>
                </a:solidFill>
                <a:ea typeface="Arial"/>
              </a:rPr>
              <a:t>Instituto Nacional de Câncer José Alencar Gomes da Silva. </a:t>
            </a:r>
            <a:r>
              <a:rPr lang="pt-BR" sz="1600" b="1" dirty="0">
                <a:solidFill>
                  <a:srgbClr val="000000"/>
                </a:solidFill>
                <a:ea typeface="Arial"/>
              </a:rPr>
              <a:t>Sistema de Informação do Câncer. Manual preliminar para apoio à implantação</a:t>
            </a:r>
            <a:r>
              <a:rPr lang="pt-BR" sz="1600" dirty="0">
                <a:solidFill>
                  <a:srgbClr val="000000"/>
                </a:solidFill>
                <a:ea typeface="Arial"/>
              </a:rPr>
              <a:t>. </a:t>
            </a:r>
            <a:r>
              <a:rPr lang="pt-BR" sz="1600" dirty="0">
                <a:solidFill>
                  <a:srgbClr val="000000"/>
                </a:solidFill>
              </a:rPr>
              <a:t>Brasília. 2013 </a:t>
            </a:r>
            <a:r>
              <a:rPr lang="pt-BR" sz="1600" dirty="0">
                <a:solidFill>
                  <a:srgbClr val="000000"/>
                </a:solidFill>
                <a:ea typeface="Arial"/>
              </a:rPr>
              <a:t>P. 31 -39.</a:t>
            </a:r>
            <a:endParaRPr lang="pt-BR" sz="1600" dirty="0"/>
          </a:p>
          <a:p>
            <a:pPr algn="just">
              <a:lnSpc>
                <a:spcPct val="100000"/>
              </a:lnSpc>
            </a:pPr>
            <a:r>
              <a:rPr lang="pt-BR" sz="1600" dirty="0">
                <a:solidFill>
                  <a:srgbClr val="000000"/>
                </a:solidFill>
                <a:ea typeface="Arial"/>
              </a:rPr>
              <a:t>Instituto Nacional de Câncer José Alencar Gomes da Silva. </a:t>
            </a:r>
            <a:r>
              <a:rPr lang="pt-BR" sz="1600" b="1" dirty="0">
                <a:solidFill>
                  <a:srgbClr val="000000"/>
                </a:solidFill>
                <a:ea typeface="Arial"/>
              </a:rPr>
              <a:t>Nomenclatura Brasileira para Laudos </a:t>
            </a:r>
            <a:r>
              <a:rPr lang="pt-BR" sz="1600" b="1" dirty="0" err="1">
                <a:solidFill>
                  <a:srgbClr val="000000"/>
                </a:solidFill>
                <a:ea typeface="Arial"/>
              </a:rPr>
              <a:t>Citopatológico</a:t>
            </a:r>
            <a:r>
              <a:rPr lang="pt-BR" sz="1600" b="1" dirty="0">
                <a:solidFill>
                  <a:srgbClr val="000000"/>
                </a:solidFill>
                <a:ea typeface="Arial"/>
              </a:rPr>
              <a:t> Cervicais.3ª </a:t>
            </a:r>
            <a:r>
              <a:rPr lang="pt-BR" sz="1600" dirty="0">
                <a:solidFill>
                  <a:srgbClr val="000000"/>
                </a:solidFill>
                <a:ea typeface="Arial"/>
              </a:rPr>
              <a:t>Edição. P. 1-25.</a:t>
            </a:r>
            <a:endParaRPr lang="pt-BR" sz="1600" dirty="0"/>
          </a:p>
          <a:p>
            <a:pPr>
              <a:lnSpc>
                <a:spcPct val="100000"/>
              </a:lnSpc>
            </a:pPr>
            <a:endParaRPr sz="1600" dirty="0"/>
          </a:p>
          <a:p>
            <a:pPr>
              <a:lnSpc>
                <a:spcPct val="100000"/>
              </a:lnSpc>
            </a:pPr>
            <a:endParaRPr dirty="0"/>
          </a:p>
          <a:p>
            <a:pPr>
              <a:lnSpc>
                <a:spcPct val="100000"/>
              </a:lnSpc>
            </a:pPr>
            <a:r>
              <a:rPr lang="pt-BR" sz="2400" strike="noStrike" dirty="0">
                <a:solidFill>
                  <a:srgbClr val="000000"/>
                </a:solidFill>
                <a:latin typeface="Calibri"/>
                <a:ea typeface="DejaVu Sans"/>
              </a:rPr>
              <a:t> </a:t>
            </a:r>
            <a:endParaRPr dirty="0"/>
          </a:p>
        </p:txBody>
      </p:sp>
      <p:sp>
        <p:nvSpPr>
          <p:cNvPr id="342" name="CustomShape 2"/>
          <p:cNvSpPr/>
          <p:nvPr/>
        </p:nvSpPr>
        <p:spPr>
          <a:xfrm>
            <a:off x="1518120" y="5829480"/>
            <a:ext cx="6107400" cy="638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magem 1"/>
          <p:cNvPicPr/>
          <p:nvPr/>
        </p:nvPicPr>
        <p:blipFill>
          <a:blip r:embed="rId2"/>
          <a:stretch/>
        </p:blipFill>
        <p:spPr>
          <a:xfrm>
            <a:off x="0" y="0"/>
            <a:ext cx="9143280" cy="685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1 Imagen"/>
          <p:cNvPicPr/>
          <p:nvPr/>
        </p:nvPicPr>
        <p:blipFill>
          <a:blip r:embed="rId2"/>
          <a:stretch/>
        </p:blipFill>
        <p:spPr>
          <a:xfrm>
            <a:off x="0" y="0"/>
            <a:ext cx="9143280" cy="68572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0" y="116640"/>
            <a:ext cx="9179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Font typeface="Wingdings" charset="2"/>
              <a:buChar char=""/>
            </a:pPr>
            <a:r>
              <a:rPr lang="pt-BR" sz="2800" strike="noStrike">
                <a:solidFill>
                  <a:srgbClr val="000099"/>
                </a:solidFill>
                <a:latin typeface="Arial"/>
                <a:ea typeface="DejaVu Sans"/>
              </a:rPr>
              <a:t>  </a:t>
            </a:r>
            <a:r>
              <a:rPr lang="pt-BR" sz="2800" b="1" strike="noStrike">
                <a:solidFill>
                  <a:srgbClr val="000099"/>
                </a:solidFill>
                <a:latin typeface="Arial"/>
                <a:ea typeface="DejaVu Sans"/>
              </a:rPr>
              <a:t>Caracterização do município </a:t>
            </a:r>
            <a:endParaRPr/>
          </a:p>
        </p:txBody>
      </p:sp>
      <p:sp>
        <p:nvSpPr>
          <p:cNvPr id="204" name="CustomShape 2"/>
          <p:cNvSpPr/>
          <p:nvPr/>
        </p:nvSpPr>
        <p:spPr>
          <a:xfrm>
            <a:off x="7196400" y="6639120"/>
            <a:ext cx="1762560" cy="242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pt-BR" sz="1000" strike="noStrike">
                <a:solidFill>
                  <a:srgbClr val="000000"/>
                </a:solidFill>
                <a:latin typeface="Arial"/>
                <a:ea typeface="DejaVu Sans"/>
              </a:rPr>
              <a:t>(Wikipédia/Geografia, 2015)</a:t>
            </a:r>
            <a:endParaRPr/>
          </a:p>
        </p:txBody>
      </p:sp>
      <p:sp>
        <p:nvSpPr>
          <p:cNvPr id="205" name="CustomShape 3"/>
          <p:cNvSpPr/>
          <p:nvPr/>
        </p:nvSpPr>
        <p:spPr>
          <a:xfrm>
            <a:off x="302760" y="1661760"/>
            <a:ext cx="8597520" cy="3378240"/>
          </a:xfrm>
          <a:prstGeom prst="rect">
            <a:avLst/>
          </a:prstGeom>
          <a:solidFill>
            <a:srgbClr val="F0F8FE"/>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800" b="1" strike="noStrike" dirty="0">
                <a:solidFill>
                  <a:srgbClr val="0033CC"/>
                </a:solidFill>
                <a:latin typeface="Arial"/>
                <a:ea typeface="DejaVu Sans"/>
              </a:rPr>
              <a:t>Careiro da Várzea</a:t>
            </a:r>
            <a:r>
              <a:rPr lang="pt-BR" sz="2800" strike="noStrike" dirty="0">
                <a:solidFill>
                  <a:srgbClr val="0033CC"/>
                </a:solidFill>
                <a:latin typeface="Arial"/>
                <a:ea typeface="DejaVu Sans"/>
              </a:rPr>
              <a:t> é um Município Brasileiro do interior do </a:t>
            </a:r>
            <a:r>
              <a:rPr lang="pt-BR" sz="2800" dirty="0">
                <a:solidFill>
                  <a:srgbClr val="0033CC"/>
                </a:solidFill>
                <a:latin typeface="Arial"/>
                <a:ea typeface="DejaVu Sans"/>
              </a:rPr>
              <a:t>E</a:t>
            </a:r>
            <a:r>
              <a:rPr lang="pt-BR" sz="2800" strike="noStrike" dirty="0" smtClean="0">
                <a:solidFill>
                  <a:srgbClr val="0033CC"/>
                </a:solidFill>
                <a:latin typeface="Arial"/>
                <a:ea typeface="DejaVu Sans"/>
              </a:rPr>
              <a:t>stado do Amazonas</a:t>
            </a:r>
            <a:r>
              <a:rPr lang="pt-BR" sz="2800" strike="noStrike" dirty="0">
                <a:solidFill>
                  <a:srgbClr val="0033CC"/>
                </a:solidFill>
                <a:latin typeface="Arial"/>
                <a:ea typeface="DejaVu Sans"/>
              </a:rPr>
              <a:t>, região norte do país, pertence a região metropolitana de Manaus ,criado em 1988, sua principal fonte de ingresso é a pesca e agricultura.</a:t>
            </a:r>
            <a:endParaRPr dirty="0">
              <a:solidFill>
                <a:srgbClr val="0033CC"/>
              </a:solidFill>
            </a:endParaRPr>
          </a:p>
          <a:p>
            <a:pPr>
              <a:lnSpc>
                <a:spcPct val="100000"/>
              </a:lnSpc>
            </a:pPr>
            <a:r>
              <a:rPr lang="pt-BR" sz="2800" strike="noStrike" dirty="0">
                <a:solidFill>
                  <a:srgbClr val="FF0000"/>
                </a:solidFill>
                <a:latin typeface="Arial"/>
                <a:ea typeface="DejaVu Sans"/>
              </a:rPr>
              <a:t> </a:t>
            </a:r>
            <a:endParaRPr dirty="0"/>
          </a:p>
          <a:p>
            <a:pPr>
              <a:lnSpc>
                <a:spcPct val="100000"/>
              </a:lnSpc>
            </a:pPr>
            <a:r>
              <a:rPr lang="pt-BR" sz="2800" strike="noStrike" dirty="0">
                <a:solidFill>
                  <a:srgbClr val="000000"/>
                </a:solidFill>
                <a:latin typeface="Arial"/>
                <a:ea typeface="DejaVu Sans"/>
              </a:rPr>
              <a:t>Limita-se com os municípios Manaus</a:t>
            </a:r>
            <a:r>
              <a:rPr lang="pt-BR" sz="2800" strike="noStrike" dirty="0" smtClean="0">
                <a:solidFill>
                  <a:srgbClr val="000000"/>
                </a:solidFill>
                <a:latin typeface="Arial"/>
                <a:ea typeface="DejaVu Sans"/>
              </a:rPr>
              <a:t>, Careiro </a:t>
            </a:r>
            <a:r>
              <a:rPr lang="pt-BR" sz="2800" strike="noStrike" dirty="0">
                <a:solidFill>
                  <a:srgbClr val="000000"/>
                </a:solidFill>
                <a:latin typeface="Arial"/>
                <a:ea typeface="DejaVu Sans"/>
              </a:rPr>
              <a:t>Castanho</a:t>
            </a:r>
            <a:r>
              <a:rPr lang="pt-BR" sz="2800" strike="noStrike" dirty="0" smtClean="0">
                <a:solidFill>
                  <a:srgbClr val="000000"/>
                </a:solidFill>
                <a:latin typeface="Arial"/>
                <a:ea typeface="DejaVu Sans"/>
              </a:rPr>
              <a:t>, Iranduba</a:t>
            </a:r>
            <a:r>
              <a:rPr lang="pt-BR" sz="2800" strike="noStrike" dirty="0">
                <a:solidFill>
                  <a:srgbClr val="000000"/>
                </a:solidFill>
                <a:latin typeface="Arial"/>
                <a:ea typeface="DejaVu Sans"/>
              </a:rPr>
              <a:t>, ,Manacapuru e Autazes</a:t>
            </a:r>
            <a:r>
              <a:rPr lang="pt-BR" sz="2000" strike="noStrike" dirty="0">
                <a:solidFill>
                  <a:srgbClr val="000000"/>
                </a:solidFill>
                <a:latin typeface="Arial"/>
                <a:ea typeface="DejaVu Sans"/>
              </a:rPr>
              <a:t> </a:t>
            </a:r>
            <a:endParaRPr dirty="0"/>
          </a:p>
          <a:p>
            <a:pPr>
              <a:lnSpc>
                <a:spcPct val="100000"/>
              </a:lnSpc>
            </a:pPr>
            <a:endParaRPr dirty="0"/>
          </a:p>
        </p:txBody>
      </p:sp>
      <p:sp>
        <p:nvSpPr>
          <p:cNvPr id="206" name="CustomShape 4"/>
          <p:cNvSpPr/>
          <p:nvPr/>
        </p:nvSpPr>
        <p:spPr>
          <a:xfrm>
            <a:off x="1571400" y="4500720"/>
            <a:ext cx="548748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1 Imagen"/>
          <p:cNvPicPr/>
          <p:nvPr/>
        </p:nvPicPr>
        <p:blipFill>
          <a:blip r:embed="rId2"/>
          <a:stretch/>
        </p:blipFill>
        <p:spPr>
          <a:xfrm>
            <a:off x="0" y="0"/>
            <a:ext cx="9143280" cy="68572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buFont typeface="Wingdings" charset="2"/>
              <a:buChar char=""/>
            </a:pPr>
            <a:r>
              <a:rPr lang="pt-BR" sz="3200" b="1" strike="noStrike">
                <a:solidFill>
                  <a:srgbClr val="000099"/>
                </a:solidFill>
                <a:latin typeface="Calibri"/>
                <a:ea typeface="DejaVu Sans"/>
              </a:rPr>
              <a:t>Agradecimentos</a:t>
            </a:r>
            <a:endParaRPr/>
          </a:p>
        </p:txBody>
      </p:sp>
      <p:sp>
        <p:nvSpPr>
          <p:cNvPr id="350" name="CustomShape 2"/>
          <p:cNvSpPr/>
          <p:nvPr/>
        </p:nvSpPr>
        <p:spPr>
          <a:xfrm>
            <a:off x="1517873" y="5540287"/>
            <a:ext cx="6625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Font typeface="Wingdings" charset="2"/>
              <a:buChar char=""/>
            </a:pPr>
            <a:r>
              <a:rPr lang="pt-BR" sz="3600" strike="noStrike" dirty="0">
                <a:solidFill>
                  <a:srgbClr val="0033CC"/>
                </a:solidFill>
                <a:latin typeface="Calibri"/>
                <a:ea typeface="DejaVu Sans"/>
              </a:rPr>
              <a:t>Leandro Martinez </a:t>
            </a:r>
            <a:r>
              <a:rPr lang="pt-BR" sz="3600" strike="noStrike" dirty="0" err="1">
                <a:solidFill>
                  <a:srgbClr val="0033CC"/>
                </a:solidFill>
                <a:latin typeface="Calibri"/>
                <a:ea typeface="DejaVu Sans"/>
              </a:rPr>
              <a:t>Pineda</a:t>
            </a:r>
            <a:endParaRPr dirty="0">
              <a:solidFill>
                <a:srgbClr val="0033CC"/>
              </a:solidFill>
            </a:endParaRPr>
          </a:p>
        </p:txBody>
      </p:sp>
      <p:sp>
        <p:nvSpPr>
          <p:cNvPr id="351" name="CustomShape 3"/>
          <p:cNvSpPr/>
          <p:nvPr/>
        </p:nvSpPr>
        <p:spPr>
          <a:xfrm>
            <a:off x="357120" y="1231920"/>
            <a:ext cx="8357400" cy="3749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BR" sz="2400" strike="noStrike" dirty="0">
                <a:solidFill>
                  <a:srgbClr val="000000"/>
                </a:solidFill>
                <a:latin typeface="Arial"/>
                <a:ea typeface="Times New Roman"/>
              </a:rPr>
              <a:t>Agradeço em primeiro lugar </a:t>
            </a:r>
            <a:r>
              <a:rPr lang="pt-BR" sz="2400" strike="noStrike" dirty="0" smtClean="0">
                <a:solidFill>
                  <a:srgbClr val="000000"/>
                </a:solidFill>
                <a:latin typeface="Arial"/>
                <a:ea typeface="Times New Roman"/>
              </a:rPr>
              <a:t>à </a:t>
            </a:r>
            <a:r>
              <a:rPr lang="pt-BR" sz="2400" strike="noStrike" dirty="0">
                <a:solidFill>
                  <a:srgbClr val="000000"/>
                </a:solidFill>
                <a:latin typeface="Arial"/>
                <a:ea typeface="Times New Roman"/>
              </a:rPr>
              <a:t>Deus pela saúde e a paz que me dá todos os  dias, às minhas tutoras </a:t>
            </a:r>
            <a:r>
              <a:rPr lang="pt-BR" sz="2400" strike="noStrike" dirty="0" err="1">
                <a:solidFill>
                  <a:srgbClr val="000000"/>
                </a:solidFill>
                <a:latin typeface="Arial"/>
                <a:ea typeface="Times New Roman"/>
              </a:rPr>
              <a:t>Wâneza</a:t>
            </a:r>
            <a:r>
              <a:rPr lang="pt-BR" sz="2400" strike="noStrike" dirty="0">
                <a:solidFill>
                  <a:srgbClr val="000000"/>
                </a:solidFill>
                <a:latin typeface="Arial"/>
                <a:ea typeface="Times New Roman"/>
              </a:rPr>
              <a:t> Dias Borges </a:t>
            </a:r>
            <a:r>
              <a:rPr lang="pt-BR" sz="2400" strike="noStrike" dirty="0" err="1">
                <a:solidFill>
                  <a:srgbClr val="000000"/>
                </a:solidFill>
                <a:latin typeface="Arial"/>
                <a:ea typeface="Times New Roman"/>
              </a:rPr>
              <a:t>Hirsch</a:t>
            </a:r>
            <a:r>
              <a:rPr lang="pt-BR" sz="2400" strike="noStrike" dirty="0">
                <a:solidFill>
                  <a:srgbClr val="000000"/>
                </a:solidFill>
                <a:latin typeface="Arial"/>
                <a:ea typeface="Times New Roman"/>
              </a:rPr>
              <a:t> por seu apoio, sua dedicação e seu ensino para eu iniciar e levar a cabo o curso; a Vera Lúcia </a:t>
            </a:r>
            <a:r>
              <a:rPr lang="pt-BR" sz="2400" strike="noStrike" dirty="0" err="1">
                <a:solidFill>
                  <a:srgbClr val="000000"/>
                </a:solidFill>
                <a:latin typeface="Arial"/>
                <a:ea typeface="Times New Roman"/>
              </a:rPr>
              <a:t>Quinhones</a:t>
            </a:r>
            <a:r>
              <a:rPr lang="pt-BR" sz="2400" strike="noStrike" dirty="0">
                <a:solidFill>
                  <a:srgbClr val="000000"/>
                </a:solidFill>
                <a:latin typeface="Arial"/>
                <a:ea typeface="Times New Roman"/>
              </a:rPr>
              <a:t> </a:t>
            </a:r>
            <a:r>
              <a:rPr lang="pt-BR" sz="2400" strike="noStrike" dirty="0" err="1">
                <a:solidFill>
                  <a:srgbClr val="000000"/>
                </a:solidFill>
                <a:latin typeface="Arial"/>
                <a:ea typeface="Times New Roman"/>
              </a:rPr>
              <a:t>Guidolin</a:t>
            </a:r>
            <a:r>
              <a:rPr lang="pt-BR" sz="2400" strike="noStrike" dirty="0">
                <a:solidFill>
                  <a:srgbClr val="000000"/>
                </a:solidFill>
                <a:latin typeface="Arial"/>
                <a:ea typeface="Times New Roman"/>
              </a:rPr>
              <a:t> por sua compreensão, sua paciência e apoio para a finalização de meu trabalho de curso, </a:t>
            </a:r>
            <a:r>
              <a:rPr lang="pt-BR" sz="2400" strike="noStrike" dirty="0" smtClean="0">
                <a:solidFill>
                  <a:srgbClr val="000000"/>
                </a:solidFill>
                <a:latin typeface="Arial"/>
                <a:ea typeface="Times New Roman"/>
              </a:rPr>
              <a:t>à </a:t>
            </a:r>
            <a:r>
              <a:rPr lang="pt-BR" sz="2400" strike="noStrike" dirty="0">
                <a:solidFill>
                  <a:srgbClr val="000000"/>
                </a:solidFill>
                <a:latin typeface="Arial"/>
                <a:ea typeface="Times New Roman"/>
              </a:rPr>
              <a:t>minha equipe de trabalho que com muito amor e entrega fez parte do trabalho e sem eles não seria possível, </a:t>
            </a:r>
            <a:r>
              <a:rPr lang="pt-BR" sz="2400" strike="noStrike" dirty="0" smtClean="0">
                <a:solidFill>
                  <a:srgbClr val="000000"/>
                </a:solidFill>
                <a:latin typeface="Arial"/>
                <a:ea typeface="Times New Roman"/>
              </a:rPr>
              <a:t>à </a:t>
            </a:r>
            <a:r>
              <a:rPr lang="pt-BR" sz="2400" strike="noStrike" dirty="0">
                <a:solidFill>
                  <a:srgbClr val="000000"/>
                </a:solidFill>
                <a:latin typeface="Arial"/>
                <a:ea typeface="Times New Roman"/>
              </a:rPr>
              <a:t>todas as mulheres de minha comunidade por sua participação ativa no projeto.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0" y="620640"/>
            <a:ext cx="9143280" cy="22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800" b="1" strike="noStrike">
                <a:solidFill>
                  <a:srgbClr val="000000"/>
                </a:solidFill>
                <a:latin typeface="Calibri"/>
                <a:ea typeface="DejaVu Sans"/>
              </a:rPr>
              <a:t>UNIVERSIDADE ABERTA DO SUS</a:t>
            </a:r>
            <a:endParaRPr/>
          </a:p>
          <a:p>
            <a:pPr algn="ctr">
              <a:lnSpc>
                <a:spcPct val="100000"/>
              </a:lnSpc>
            </a:pPr>
            <a:r>
              <a:rPr lang="pt-BR" sz="2800" b="1" strike="noStrike">
                <a:solidFill>
                  <a:srgbClr val="000000"/>
                </a:solidFill>
                <a:latin typeface="Calibri"/>
                <a:ea typeface="DejaVu Sans"/>
              </a:rPr>
              <a:t>UNIVERSIDADE FEDERAL DE PELOTAS</a:t>
            </a:r>
            <a:endParaRPr/>
          </a:p>
          <a:p>
            <a:pPr algn="ctr">
              <a:lnSpc>
                <a:spcPct val="100000"/>
              </a:lnSpc>
            </a:pPr>
            <a:r>
              <a:rPr lang="pt-BR" sz="2800" b="1" strike="noStrike">
                <a:solidFill>
                  <a:srgbClr val="000000"/>
                </a:solidFill>
                <a:latin typeface="Calibri"/>
                <a:ea typeface="DejaVu Sans"/>
              </a:rPr>
              <a:t>Especialização em Saúde da Família</a:t>
            </a:r>
            <a:endParaRPr/>
          </a:p>
          <a:p>
            <a:pPr algn="ctr">
              <a:lnSpc>
                <a:spcPct val="100000"/>
              </a:lnSpc>
            </a:pPr>
            <a:r>
              <a:rPr lang="pt-BR" sz="2800" b="1" strike="noStrike">
                <a:solidFill>
                  <a:srgbClr val="000000"/>
                </a:solidFill>
                <a:latin typeface="Calibri"/>
                <a:ea typeface="DejaVu Sans"/>
              </a:rPr>
              <a:t>Modalidade a Distância</a:t>
            </a:r>
            <a:endParaRPr/>
          </a:p>
          <a:p>
            <a:pPr algn="ctr">
              <a:lnSpc>
                <a:spcPct val="100000"/>
              </a:lnSpc>
            </a:pPr>
            <a:r>
              <a:rPr lang="pt-BR" sz="2800" b="1" strike="noStrike">
                <a:solidFill>
                  <a:srgbClr val="000000"/>
                </a:solidFill>
                <a:latin typeface="Calibri"/>
                <a:ea typeface="DejaVu Sans"/>
              </a:rPr>
              <a:t>Turma 9</a:t>
            </a:r>
            <a:endParaRPr/>
          </a:p>
        </p:txBody>
      </p:sp>
      <p:pic>
        <p:nvPicPr>
          <p:cNvPr id="353" name="Picture 2"/>
          <p:cNvPicPr/>
          <p:nvPr/>
        </p:nvPicPr>
        <p:blipFill>
          <a:blip r:embed="rId2"/>
          <a:srcRect l="19129" t="18514" r="19129" b="18653"/>
          <a:stretch/>
        </p:blipFill>
        <p:spPr>
          <a:xfrm>
            <a:off x="3670200" y="3501000"/>
            <a:ext cx="1770480" cy="1785960"/>
          </a:xfrm>
          <a:prstGeom prst="rect">
            <a:avLst/>
          </a:prstGeom>
          <a:ln>
            <a:noFill/>
          </a:ln>
        </p:spPr>
      </p:pic>
      <p:sp>
        <p:nvSpPr>
          <p:cNvPr id="354" name="CustomShape 2"/>
          <p:cNvSpPr/>
          <p:nvPr/>
        </p:nvSpPr>
        <p:spPr>
          <a:xfrm>
            <a:off x="0" y="2867400"/>
            <a:ext cx="9143280" cy="73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b="1" strike="noStrike">
                <a:solidFill>
                  <a:srgbClr val="000000"/>
                </a:solidFill>
                <a:latin typeface="Calibri"/>
                <a:ea typeface="DejaVu Sans"/>
              </a:rPr>
              <a:t>Trabalho de Conclusão de Curso</a:t>
            </a:r>
            <a:endParaRPr/>
          </a:p>
          <a:p>
            <a:pPr algn="ctr">
              <a:lnSpc>
                <a:spcPct val="100000"/>
              </a:lnSpc>
            </a:pPr>
            <a:r>
              <a:rPr lang="pt-BR" b="1" strike="noStrike">
                <a:solidFill>
                  <a:srgbClr val="000000"/>
                </a:solidFill>
                <a:latin typeface="Calibri"/>
                <a:ea typeface="DejaVu Sans"/>
              </a:rPr>
              <a:t> </a:t>
            </a:r>
            <a:endParaRPr/>
          </a:p>
        </p:txBody>
      </p:sp>
      <p:sp>
        <p:nvSpPr>
          <p:cNvPr id="355" name="CustomShape 3"/>
          <p:cNvSpPr/>
          <p:nvPr/>
        </p:nvSpPr>
        <p:spPr>
          <a:xfrm>
            <a:off x="107640" y="5589360"/>
            <a:ext cx="892836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800" strike="noStrike">
                <a:solidFill>
                  <a:srgbClr val="000000"/>
                </a:solidFill>
                <a:latin typeface="Arial"/>
                <a:ea typeface="DejaVu Sans"/>
              </a:rPr>
              <a:t>Muito Obrigado!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4282478" y="2566930"/>
            <a:ext cx="4704202" cy="4003022"/>
          </a:xfrm>
          <a:prstGeom prst="rect">
            <a:avLst/>
          </a:prstGeom>
        </p:spPr>
      </p:pic>
      <p:sp>
        <p:nvSpPr>
          <p:cNvPr id="207" name="CustomShape 1"/>
          <p:cNvSpPr/>
          <p:nvPr/>
        </p:nvSpPr>
        <p:spPr>
          <a:xfrm>
            <a:off x="395640" y="1578240"/>
            <a:ext cx="8784360" cy="26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a:lnSpc>
                <a:spcPct val="100000"/>
              </a:lnSpc>
            </a:pPr>
            <a:endParaRPr dirty="0"/>
          </a:p>
          <a:p>
            <a:pPr algn="just">
              <a:lnSpc>
                <a:spcPct val="100000"/>
              </a:lnSpc>
              <a:buFont typeface="Arial"/>
              <a:buChar char="•"/>
            </a:pPr>
            <a:r>
              <a:rPr lang="pt-BR" sz="2400" strike="noStrike" dirty="0">
                <a:solidFill>
                  <a:srgbClr val="000000"/>
                </a:solidFill>
                <a:latin typeface="Calibri"/>
                <a:ea typeface="DejaVu Sans"/>
              </a:rPr>
              <a:t> </a:t>
            </a:r>
            <a:endParaRPr dirty="0"/>
          </a:p>
          <a:p>
            <a:pPr algn="r">
              <a:lnSpc>
                <a:spcPct val="100000"/>
              </a:lnSpc>
            </a:pPr>
            <a:endParaRPr dirty="0"/>
          </a:p>
          <a:p>
            <a:pPr algn="r">
              <a:lnSpc>
                <a:spcPct val="100000"/>
              </a:lnSpc>
            </a:pPr>
            <a:endParaRPr dirty="0"/>
          </a:p>
          <a:p>
            <a:pPr algn="r">
              <a:lnSpc>
                <a:spcPct val="100000"/>
              </a:lnSpc>
            </a:pPr>
            <a:endParaRPr dirty="0"/>
          </a:p>
          <a:p>
            <a:pPr algn="r">
              <a:lnSpc>
                <a:spcPct val="100000"/>
              </a:lnSpc>
            </a:pPr>
            <a:endParaRPr dirty="0"/>
          </a:p>
        </p:txBody>
      </p:sp>
      <p:sp>
        <p:nvSpPr>
          <p:cNvPr id="208" name="CustomShape 2"/>
          <p:cNvSpPr/>
          <p:nvPr/>
        </p:nvSpPr>
        <p:spPr>
          <a:xfrm>
            <a:off x="-36360" y="212040"/>
            <a:ext cx="9216360" cy="95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Font typeface="Wingdings" charset="2"/>
              <a:buChar char=""/>
            </a:pPr>
            <a:r>
              <a:rPr lang="pt-BR" sz="2800" strike="noStrike" dirty="0">
                <a:solidFill>
                  <a:srgbClr val="000000"/>
                </a:solidFill>
                <a:latin typeface="Arial"/>
                <a:ea typeface="DejaVu Sans"/>
              </a:rPr>
              <a:t>  </a:t>
            </a:r>
            <a:r>
              <a:rPr lang="pt-BR" sz="2800" b="1" strike="noStrike" dirty="0">
                <a:solidFill>
                  <a:srgbClr val="0000CC"/>
                </a:solidFill>
                <a:latin typeface="Arial"/>
                <a:ea typeface="DejaVu Sans"/>
              </a:rPr>
              <a:t>Caracterização do </a:t>
            </a:r>
            <a:r>
              <a:rPr lang="pt-BR" sz="2800" b="1" strike="noStrike" dirty="0" smtClean="0">
                <a:solidFill>
                  <a:srgbClr val="0000CC"/>
                </a:solidFill>
                <a:latin typeface="Arial"/>
                <a:ea typeface="DejaVu Sans"/>
              </a:rPr>
              <a:t>Município- Careiro da Várzea </a:t>
            </a:r>
            <a:endParaRPr dirty="0"/>
          </a:p>
          <a:p>
            <a:pPr algn="just">
              <a:lnSpc>
                <a:spcPct val="100000"/>
              </a:lnSpc>
            </a:pPr>
            <a:endParaRPr dirty="0"/>
          </a:p>
        </p:txBody>
      </p:sp>
      <p:sp>
        <p:nvSpPr>
          <p:cNvPr id="209" name="CustomShape 3"/>
          <p:cNvSpPr/>
          <p:nvPr/>
        </p:nvSpPr>
        <p:spPr>
          <a:xfrm>
            <a:off x="55080" y="119664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10" name="CustomShape 4"/>
          <p:cNvSpPr/>
          <p:nvPr/>
        </p:nvSpPr>
        <p:spPr>
          <a:xfrm>
            <a:off x="8228880" y="836640"/>
            <a:ext cx="660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dirty="0"/>
          </a:p>
        </p:txBody>
      </p:sp>
      <p:sp>
        <p:nvSpPr>
          <p:cNvPr id="211" name="CustomShape 5"/>
          <p:cNvSpPr/>
          <p:nvPr/>
        </p:nvSpPr>
        <p:spPr>
          <a:xfrm>
            <a:off x="6663240" y="6453360"/>
            <a:ext cx="240588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pt-BR" sz="1400" strike="noStrike">
                <a:solidFill>
                  <a:srgbClr val="000000"/>
                </a:solidFill>
                <a:latin typeface="Arial"/>
                <a:ea typeface="DejaVu Sans"/>
              </a:rPr>
              <a:t>(Wikipédia/Geografia, 2015)</a:t>
            </a:r>
            <a:endParaRPr/>
          </a:p>
        </p:txBody>
      </p:sp>
      <p:graphicFrame>
        <p:nvGraphicFramePr>
          <p:cNvPr id="212" name="Table 6"/>
          <p:cNvGraphicFramePr/>
          <p:nvPr>
            <p:extLst>
              <p:ext uri="{D42A27DB-BD31-4B8C-83A1-F6EECF244321}">
                <p14:modId xmlns:p14="http://schemas.microsoft.com/office/powerpoint/2010/main" xmlns="" val="73302070"/>
              </p:ext>
            </p:extLst>
          </p:nvPr>
        </p:nvGraphicFramePr>
        <p:xfrm>
          <a:off x="588819" y="1196640"/>
          <a:ext cx="3427161" cy="4865573"/>
        </p:xfrm>
        <a:graphic>
          <a:graphicData uri="http://schemas.openxmlformats.org/drawingml/2006/table">
            <a:tbl>
              <a:tblPr/>
              <a:tblGrid>
                <a:gridCol w="1169733"/>
                <a:gridCol w="2257428"/>
              </a:tblGrid>
              <a:tr h="1347571">
                <a:tc>
                  <a:txBody>
                    <a:bodyPr/>
                    <a:lstStyle/>
                    <a:p>
                      <a:pPr>
                        <a:lnSpc>
                          <a:spcPct val="100000"/>
                        </a:lnSpc>
                      </a:pPr>
                      <a:r>
                        <a:rPr lang="pt-BR" sz="3600" strike="noStrike" dirty="0">
                          <a:solidFill>
                            <a:srgbClr val="3333FF"/>
                          </a:solidFill>
                          <a:latin typeface="Calibri"/>
                        </a:rPr>
                        <a:t>Área</a:t>
                      </a:r>
                      <a:endParaRPr dirty="0"/>
                    </a:p>
                  </a:txBody>
                  <a:tcPr/>
                </a:tc>
                <a:tc>
                  <a:txBody>
                    <a:bodyPr/>
                    <a:lstStyle/>
                    <a:p>
                      <a:pPr>
                        <a:lnSpc>
                          <a:spcPct val="100000"/>
                        </a:lnSpc>
                      </a:pPr>
                      <a:r>
                        <a:rPr lang="pt-BR" sz="3600" strike="noStrike">
                          <a:solidFill>
                            <a:srgbClr val="000000"/>
                          </a:solidFill>
                          <a:latin typeface="Calibri"/>
                        </a:rPr>
                        <a:t>2 631,128 </a:t>
                      </a:r>
                      <a:r>
                        <a:rPr lang="pt-BR" sz="3600" u="sng" strike="noStrike">
                          <a:solidFill>
                            <a:srgbClr val="0000FF"/>
                          </a:solidFill>
                          <a:latin typeface="Calibri"/>
                        </a:rPr>
                        <a:t>km²</a:t>
                      </a:r>
                      <a:r>
                        <a:rPr lang="pt-BR" sz="3600" strike="noStrike">
                          <a:solidFill>
                            <a:srgbClr val="000000"/>
                          </a:solidFill>
                          <a:latin typeface="Calibri"/>
                        </a:rPr>
                        <a:t> </a:t>
                      </a:r>
                      <a:r>
                        <a:rPr lang="pt-BR" sz="3600" strike="noStrike" baseline="30000">
                          <a:solidFill>
                            <a:srgbClr val="0000FF"/>
                          </a:solidFill>
                          <a:latin typeface="Calibri"/>
                        </a:rPr>
                        <a:t>[2]</a:t>
                      </a:r>
                      <a:endParaRPr/>
                    </a:p>
                  </a:txBody>
                  <a:tcPr/>
                </a:tc>
              </a:tr>
              <a:tr h="1780642">
                <a:tc>
                  <a:txBody>
                    <a:bodyPr/>
                    <a:lstStyle/>
                    <a:p>
                      <a:pPr>
                        <a:lnSpc>
                          <a:spcPct val="100000"/>
                        </a:lnSpc>
                      </a:pPr>
                      <a:r>
                        <a:rPr lang="pt-BR" sz="3600" strike="noStrike">
                          <a:solidFill>
                            <a:srgbClr val="0000FF"/>
                          </a:solidFill>
                          <a:latin typeface="Calibri"/>
                        </a:rPr>
                        <a:t>População</a:t>
                      </a:r>
                      <a:endParaRPr/>
                    </a:p>
                  </a:txBody>
                  <a:tcPr/>
                </a:tc>
                <a:tc>
                  <a:txBody>
                    <a:bodyPr/>
                    <a:lstStyle/>
                    <a:p>
                      <a:pPr>
                        <a:lnSpc>
                          <a:spcPct val="100000"/>
                        </a:lnSpc>
                      </a:pPr>
                      <a:r>
                        <a:rPr lang="pt-BR" sz="3600" strike="noStrike" dirty="0" smtClean="0">
                          <a:solidFill>
                            <a:srgbClr val="000000"/>
                          </a:solidFill>
                          <a:latin typeface="Calibri"/>
                        </a:rPr>
                        <a:t>27</a:t>
                      </a:r>
                      <a:r>
                        <a:rPr lang="pt-BR" sz="3600" strike="noStrike" dirty="0">
                          <a:solidFill>
                            <a:srgbClr val="000000"/>
                          </a:solidFill>
                          <a:latin typeface="Calibri"/>
                        </a:rPr>
                        <a:t> </a:t>
                      </a:r>
                      <a:r>
                        <a:rPr lang="pt-BR" sz="3600" strike="noStrike" dirty="0" smtClean="0">
                          <a:solidFill>
                            <a:srgbClr val="000000"/>
                          </a:solidFill>
                          <a:latin typeface="Calibri"/>
                        </a:rPr>
                        <a:t>981 </a:t>
                      </a:r>
                      <a:r>
                        <a:rPr lang="pt-BR" sz="3600" strike="noStrike" dirty="0" smtClean="0">
                          <a:solidFill>
                            <a:srgbClr val="0000FF"/>
                          </a:solidFill>
                          <a:latin typeface="Calibri"/>
                        </a:rPr>
                        <a:t>hab</a:t>
                      </a:r>
                      <a:r>
                        <a:rPr lang="pt-BR" sz="3600" strike="noStrike" dirty="0">
                          <a:solidFill>
                            <a:srgbClr val="0000FF"/>
                          </a:solidFill>
                          <a:latin typeface="Calibri"/>
                        </a:rPr>
                        <a:t>.</a:t>
                      </a:r>
                      <a:r>
                        <a:rPr lang="pt-BR" sz="3600" strike="noStrike" dirty="0">
                          <a:solidFill>
                            <a:srgbClr val="000000"/>
                          </a:solidFill>
                          <a:latin typeface="Calibri"/>
                        </a:rPr>
                        <a:t> - </a:t>
                      </a:r>
                      <a:r>
                        <a:rPr lang="pt-BR" sz="3600" i="1" strike="noStrike" dirty="0" smtClean="0">
                          <a:solidFill>
                            <a:srgbClr val="0000FF"/>
                          </a:solidFill>
                          <a:latin typeface="Calibri"/>
                        </a:rPr>
                        <a:t>IBGE</a:t>
                      </a:r>
                      <a:r>
                        <a:rPr lang="pt-BR" sz="3600" i="1" strike="noStrike" dirty="0" smtClean="0">
                          <a:solidFill>
                            <a:srgbClr val="000000"/>
                          </a:solidFill>
                          <a:latin typeface="Calibri"/>
                        </a:rPr>
                        <a:t>/</a:t>
                      </a:r>
                      <a:r>
                        <a:rPr lang="pt-BR" sz="3600" i="1" strike="noStrike" dirty="0" smtClean="0">
                          <a:solidFill>
                            <a:srgbClr val="0000FF"/>
                          </a:solidFill>
                          <a:latin typeface="Calibri"/>
                        </a:rPr>
                        <a:t>2015</a:t>
                      </a:r>
                      <a:endParaRPr dirty="0"/>
                    </a:p>
                  </a:txBody>
                  <a:tcPr/>
                </a:tc>
              </a:tr>
              <a:tr h="1347571">
                <a:tc>
                  <a:txBody>
                    <a:bodyPr/>
                    <a:lstStyle/>
                    <a:p>
                      <a:pPr>
                        <a:lnSpc>
                          <a:spcPct val="100000"/>
                        </a:lnSpc>
                      </a:pPr>
                      <a:r>
                        <a:rPr lang="pt-BR" sz="3600" strike="noStrike">
                          <a:solidFill>
                            <a:srgbClr val="0000FF"/>
                          </a:solidFill>
                          <a:latin typeface="Calibri"/>
                        </a:rPr>
                        <a:t>Densidade</a:t>
                      </a:r>
                      <a:endParaRPr/>
                    </a:p>
                  </a:txBody>
                  <a:tcPr/>
                </a:tc>
                <a:tc>
                  <a:txBody>
                    <a:bodyPr/>
                    <a:lstStyle/>
                    <a:p>
                      <a:pPr>
                        <a:lnSpc>
                          <a:spcPct val="100000"/>
                        </a:lnSpc>
                      </a:pPr>
                      <a:r>
                        <a:rPr lang="pt-BR" sz="3600" strike="noStrike" dirty="0">
                          <a:solidFill>
                            <a:srgbClr val="000000"/>
                          </a:solidFill>
                          <a:latin typeface="Calibri"/>
                        </a:rPr>
                        <a:t>10,63 hab./km²</a:t>
                      </a:r>
                      <a:endParaRPr dirty="0"/>
                    </a:p>
                  </a:txBody>
                  <a:tcPr/>
                </a:tc>
              </a:tr>
            </a:tbl>
          </a:graphicData>
        </a:graphic>
      </p:graphicFrame>
      <p:sp>
        <p:nvSpPr>
          <p:cNvPr id="213" name="CustomShape 7"/>
          <p:cNvSpPr/>
          <p:nvPr/>
        </p:nvSpPr>
        <p:spPr>
          <a:xfrm>
            <a:off x="1252440" y="3244320"/>
            <a:ext cx="5527080" cy="638640"/>
          </a:xfrm>
          <a:prstGeom prst="rect">
            <a:avLst/>
          </a:prstGeom>
          <a:noFill/>
          <a:ln>
            <a:noFill/>
          </a:ln>
        </p:spPr>
        <p:style>
          <a:lnRef idx="0">
            <a:scrgbClr r="0" g="0" b="0"/>
          </a:lnRef>
          <a:fillRef idx="0">
            <a:scrgbClr r="0" g="0" b="0"/>
          </a:fillRef>
          <a:effectRef idx="0">
            <a:scrgbClr r="0" g="0" b="0"/>
          </a:effectRef>
          <a:fontRef idx="minor"/>
        </p:style>
      </p:sp>
      <p:sp>
        <p:nvSpPr>
          <p:cNvPr id="214" name="CustomShape 8"/>
          <p:cNvSpPr/>
          <p:nvPr/>
        </p:nvSpPr>
        <p:spPr>
          <a:xfrm>
            <a:off x="1000080" y="5572080"/>
            <a:ext cx="678636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0" y="908640"/>
            <a:ext cx="8714520" cy="411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b="1" strike="noStrike">
                <a:solidFill>
                  <a:srgbClr val="3333FF"/>
                </a:solidFill>
                <a:latin typeface="Arial"/>
                <a:ea typeface="DejaVu Sans"/>
              </a:rPr>
              <a:t>Sistema de Saúde</a:t>
            </a:r>
            <a:r>
              <a:rPr lang="pt-BR" sz="2400" b="1" strike="noStrike">
                <a:solidFill>
                  <a:srgbClr val="000099"/>
                </a:solidFill>
                <a:latin typeface="Arial"/>
                <a:ea typeface="DejaVu Sans"/>
              </a:rPr>
              <a:t>:</a:t>
            </a:r>
            <a:endParaRPr/>
          </a:p>
          <a:p>
            <a:pPr algn="just">
              <a:lnSpc>
                <a:spcPct val="100000"/>
              </a:lnSpc>
            </a:pPr>
            <a:endParaRPr/>
          </a:p>
          <a:p>
            <a:pPr algn="just">
              <a:lnSpc>
                <a:spcPct val="100000"/>
              </a:lnSpc>
            </a:pPr>
            <a:r>
              <a:rPr lang="pt-BR" sz="2400" strike="noStrike">
                <a:solidFill>
                  <a:srgbClr val="3333FF"/>
                </a:solidFill>
                <a:latin typeface="Arial"/>
                <a:ea typeface="DejaVu Sans"/>
              </a:rPr>
              <a:t> O município conta com cinco UBS com ESF, três UBS tradicionais e oito postos de saúde onde trabalham agentes de saúde e atendimento médico cada 15 dias, duas  Unidades Móveis Fluvial e um hospital </a:t>
            </a:r>
            <a:endParaRPr/>
          </a:p>
          <a:p>
            <a:pPr algn="just">
              <a:lnSpc>
                <a:spcPct val="100000"/>
              </a:lnSpc>
            </a:pPr>
            <a:endParaRPr/>
          </a:p>
          <a:p>
            <a:pPr algn="just">
              <a:lnSpc>
                <a:spcPct val="100000"/>
              </a:lnSpc>
            </a:pPr>
            <a:r>
              <a:rPr lang="pt-BR" sz="2400" strike="noStrike">
                <a:solidFill>
                  <a:srgbClr val="3333FF"/>
                </a:solidFill>
                <a:latin typeface="Arial"/>
                <a:ea typeface="DejaVu Sans"/>
              </a:rPr>
              <a:t>Tem trabalhando atualmente no município 7 equipes de saúde composto por um médico, um enfermeiro, um técnico de enfermagem, um ACD (Auxiliar de Cirurgião Dentista), temos 4 odontólogos no município e uma equipe NASF.</a:t>
            </a:r>
            <a:endParaRPr/>
          </a:p>
        </p:txBody>
      </p:sp>
      <p:sp>
        <p:nvSpPr>
          <p:cNvPr id="216" name="CustomShape 2"/>
          <p:cNvSpPr/>
          <p:nvPr/>
        </p:nvSpPr>
        <p:spPr>
          <a:xfrm>
            <a:off x="-36360" y="212040"/>
            <a:ext cx="92163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Font typeface="Wingdings" charset="2"/>
              <a:buChar char=""/>
            </a:pPr>
            <a:r>
              <a:rPr lang="pt-BR" sz="2800" strike="noStrike">
                <a:solidFill>
                  <a:srgbClr val="000000"/>
                </a:solidFill>
                <a:latin typeface="Arial"/>
                <a:ea typeface="DejaVu Sans"/>
              </a:rPr>
              <a:t>  </a:t>
            </a:r>
            <a:r>
              <a:rPr lang="pt-BR" sz="2800" b="1" strike="noStrike">
                <a:solidFill>
                  <a:srgbClr val="3333FF"/>
                </a:solidFill>
                <a:latin typeface="Arial"/>
                <a:ea typeface="DejaVu Sans"/>
              </a:rPr>
              <a:t>Caracterização do Município </a:t>
            </a:r>
            <a:endParaRPr/>
          </a:p>
        </p:txBody>
      </p:sp>
      <p:sp>
        <p:nvSpPr>
          <p:cNvPr id="217" name="CustomShape 3"/>
          <p:cNvSpPr/>
          <p:nvPr/>
        </p:nvSpPr>
        <p:spPr>
          <a:xfrm>
            <a:off x="1518120" y="4357800"/>
            <a:ext cx="4856040" cy="577440"/>
          </a:xfrm>
          <a:prstGeom prst="rect">
            <a:avLst/>
          </a:prstGeom>
          <a:noFill/>
          <a:ln>
            <a:noFill/>
          </a:ln>
        </p:spPr>
        <p:style>
          <a:lnRef idx="0">
            <a:scrgbClr r="0" g="0" b="0"/>
          </a:lnRef>
          <a:fillRef idx="0">
            <a:scrgbClr r="0" g="0" b="0"/>
          </a:fillRef>
          <a:effectRef idx="0">
            <a:scrgbClr r="0" g="0" b="0"/>
          </a:effectRef>
          <a:fontRef idx="minor"/>
        </p:style>
      </p:sp>
      <p:sp>
        <p:nvSpPr>
          <p:cNvPr id="218" name="CustomShape 4"/>
          <p:cNvSpPr/>
          <p:nvPr/>
        </p:nvSpPr>
        <p:spPr>
          <a:xfrm>
            <a:off x="571320" y="4798080"/>
            <a:ext cx="685764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539640" y="332640"/>
            <a:ext cx="817164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Wingdings" charset="2"/>
              <a:buChar char=""/>
            </a:pPr>
            <a:r>
              <a:rPr lang="pt-BR" sz="3200" b="1" strike="noStrike">
                <a:solidFill>
                  <a:srgbClr val="0000CC"/>
                </a:solidFill>
                <a:latin typeface="Arial"/>
                <a:ea typeface="DejaVu Sans"/>
              </a:rPr>
              <a:t>Caracterização da ESF </a:t>
            </a:r>
            <a:endParaRPr/>
          </a:p>
        </p:txBody>
      </p:sp>
      <p:sp>
        <p:nvSpPr>
          <p:cNvPr id="220" name="CustomShape 2"/>
          <p:cNvSpPr/>
          <p:nvPr/>
        </p:nvSpPr>
        <p:spPr>
          <a:xfrm>
            <a:off x="539640" y="2277000"/>
            <a:ext cx="8402040" cy="179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800" b="1" strike="noStrike" dirty="0">
                <a:solidFill>
                  <a:srgbClr val="000000"/>
                </a:solidFill>
                <a:latin typeface="Arial"/>
                <a:ea typeface="DejaVu Sans"/>
              </a:rPr>
              <a:t>Equipe: </a:t>
            </a:r>
            <a:r>
              <a:rPr lang="pt-BR" sz="2800" strike="noStrike" dirty="0">
                <a:solidFill>
                  <a:srgbClr val="0033CC"/>
                </a:solidFill>
                <a:latin typeface="Arial"/>
                <a:ea typeface="DejaVu Sans"/>
              </a:rPr>
              <a:t>um</a:t>
            </a:r>
            <a:r>
              <a:rPr lang="pt-BR" sz="2800" b="1" strike="noStrike" dirty="0">
                <a:solidFill>
                  <a:srgbClr val="0033CC"/>
                </a:solidFill>
                <a:latin typeface="Arial"/>
                <a:ea typeface="DejaVu Sans"/>
              </a:rPr>
              <a:t> </a:t>
            </a:r>
            <a:r>
              <a:rPr lang="pt-BR" sz="2800" strike="noStrike" dirty="0">
                <a:solidFill>
                  <a:srgbClr val="0033CC"/>
                </a:solidFill>
                <a:latin typeface="Arial"/>
                <a:ea typeface="DejaVu Sans"/>
              </a:rPr>
              <a:t>médico, 9 ACS, uma enfermeira, 3 técnicas de enfermagem, uma administradora, uma auxiliar de limpeza, 3 motoristas de Ambulância e uma Agente de Malária.</a:t>
            </a:r>
            <a:endParaRPr dirty="0">
              <a:solidFill>
                <a:srgbClr val="0033CC"/>
              </a:solidFill>
            </a:endParaRPr>
          </a:p>
        </p:txBody>
      </p:sp>
      <p:sp>
        <p:nvSpPr>
          <p:cNvPr id="221" name="CustomShape 3"/>
          <p:cNvSpPr/>
          <p:nvPr/>
        </p:nvSpPr>
        <p:spPr>
          <a:xfrm>
            <a:off x="35640" y="136656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22" name="CustomShape 4"/>
          <p:cNvSpPr/>
          <p:nvPr/>
        </p:nvSpPr>
        <p:spPr>
          <a:xfrm>
            <a:off x="35640" y="234900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23" name="CustomShape 5"/>
          <p:cNvSpPr/>
          <p:nvPr/>
        </p:nvSpPr>
        <p:spPr>
          <a:xfrm>
            <a:off x="-5400" y="436500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24" name="CustomShape 6"/>
          <p:cNvSpPr/>
          <p:nvPr/>
        </p:nvSpPr>
        <p:spPr>
          <a:xfrm>
            <a:off x="885960" y="1135440"/>
            <a:ext cx="8258040" cy="821520"/>
          </a:xfrm>
          <a:prstGeom prst="rect">
            <a:avLst/>
          </a:prstGeom>
          <a:solidFill>
            <a:srgbClr val="F0F8FE"/>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strike="noStrike" dirty="0">
                <a:solidFill>
                  <a:srgbClr val="000000"/>
                </a:solidFill>
                <a:latin typeface="Arial"/>
                <a:ea typeface="DejaVu Sans"/>
              </a:rPr>
              <a:t>USB Antônio Bento Migueis.</a:t>
            </a:r>
            <a:endParaRPr dirty="0"/>
          </a:p>
          <a:p>
            <a:pPr algn="just">
              <a:lnSpc>
                <a:spcPct val="100000"/>
              </a:lnSpc>
            </a:pPr>
            <a:r>
              <a:rPr lang="pt-BR" sz="2400" strike="noStrike" dirty="0">
                <a:solidFill>
                  <a:srgbClr val="000000"/>
                </a:solidFill>
                <a:latin typeface="Arial"/>
                <a:ea typeface="DejaVu Sans"/>
              </a:rPr>
              <a:t>População: </a:t>
            </a:r>
            <a:r>
              <a:rPr lang="pt-BR" sz="2400" strike="noStrike" dirty="0">
                <a:solidFill>
                  <a:srgbClr val="0033CC"/>
                </a:solidFill>
                <a:latin typeface="Arial"/>
                <a:ea typeface="DejaVu Sans"/>
              </a:rPr>
              <a:t>2329 </a:t>
            </a:r>
            <a:r>
              <a:rPr lang="pt-BR" sz="2400" strike="noStrike" dirty="0">
                <a:solidFill>
                  <a:srgbClr val="000000"/>
                </a:solidFill>
                <a:latin typeface="Arial"/>
                <a:ea typeface="DejaVu Sans"/>
              </a:rPr>
              <a:t>habitantes  - Famílias cadastradas: </a:t>
            </a:r>
            <a:r>
              <a:rPr lang="pt-BR" sz="2400" strike="noStrike" dirty="0">
                <a:solidFill>
                  <a:srgbClr val="0033CC"/>
                </a:solidFill>
                <a:latin typeface="Arial"/>
                <a:ea typeface="DejaVu Sans"/>
              </a:rPr>
              <a:t>553</a:t>
            </a:r>
            <a:endParaRPr dirty="0">
              <a:solidFill>
                <a:srgbClr val="0033CC"/>
              </a:solidFill>
            </a:endParaRPr>
          </a:p>
        </p:txBody>
      </p:sp>
      <p:sp>
        <p:nvSpPr>
          <p:cNvPr id="225" name="CustomShape 7"/>
          <p:cNvSpPr/>
          <p:nvPr/>
        </p:nvSpPr>
        <p:spPr>
          <a:xfrm>
            <a:off x="618480" y="4254120"/>
            <a:ext cx="817884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b="1" strike="noStrike" dirty="0">
                <a:solidFill>
                  <a:srgbClr val="000000"/>
                </a:solidFill>
                <a:latin typeface="Arial"/>
                <a:ea typeface="DejaVu Sans"/>
              </a:rPr>
              <a:t>Suporte do NASF:</a:t>
            </a:r>
            <a:r>
              <a:rPr lang="pt-BR" sz="2400" strike="noStrike" dirty="0">
                <a:solidFill>
                  <a:srgbClr val="000000"/>
                </a:solidFill>
                <a:latin typeface="Arial"/>
                <a:ea typeface="DejaVu Sans"/>
              </a:rPr>
              <a:t> </a:t>
            </a:r>
            <a:r>
              <a:rPr lang="pt-BR" sz="2400" strike="noStrike" dirty="0">
                <a:solidFill>
                  <a:srgbClr val="0033CC"/>
                </a:solidFill>
                <a:latin typeface="Arial"/>
                <a:ea typeface="DejaVu Sans"/>
              </a:rPr>
              <a:t>Psicóloga, Fisioterapeuta, Nutricionista e Assistente Social.</a:t>
            </a:r>
            <a:endParaRPr dirty="0">
              <a:solidFill>
                <a:srgbClr val="0033CC"/>
              </a:solidFill>
            </a:endParaRPr>
          </a:p>
        </p:txBody>
      </p:sp>
      <p:sp>
        <p:nvSpPr>
          <p:cNvPr id="226" name="CustomShape 8"/>
          <p:cNvSpPr/>
          <p:nvPr/>
        </p:nvSpPr>
        <p:spPr>
          <a:xfrm>
            <a:off x="1000080" y="5023440"/>
            <a:ext cx="6357600" cy="63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576000" y="116640"/>
            <a:ext cx="817164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Wingdings" charset="2"/>
              <a:buChar char=""/>
            </a:pPr>
            <a:r>
              <a:rPr lang="pt-BR" sz="3200" b="1" strike="noStrike" dirty="0">
                <a:solidFill>
                  <a:srgbClr val="0000CC"/>
                </a:solidFill>
                <a:latin typeface="Arial"/>
                <a:ea typeface="DejaVu Sans"/>
              </a:rPr>
              <a:t>Caracterização da Estrutura da UBS</a:t>
            </a:r>
            <a:endParaRPr dirty="0"/>
          </a:p>
        </p:txBody>
      </p:sp>
      <p:sp>
        <p:nvSpPr>
          <p:cNvPr id="232" name="CustomShape 2"/>
          <p:cNvSpPr/>
          <p:nvPr/>
        </p:nvSpPr>
        <p:spPr>
          <a:xfrm>
            <a:off x="539640" y="908640"/>
            <a:ext cx="8172360" cy="648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800" strike="noStrike" dirty="0">
                <a:solidFill>
                  <a:srgbClr val="000000"/>
                </a:solidFill>
                <a:latin typeface="Calibri"/>
                <a:ea typeface="DejaVu Sans"/>
              </a:rPr>
              <a:t>       </a:t>
            </a:r>
            <a:endParaRPr dirty="0"/>
          </a:p>
          <a:p>
            <a:pPr algn="just">
              <a:lnSpc>
                <a:spcPct val="100000"/>
              </a:lnSpc>
            </a:pPr>
            <a:endParaRPr dirty="0"/>
          </a:p>
          <a:p>
            <a:pPr algn="just">
              <a:lnSpc>
                <a:spcPct val="100000"/>
              </a:lnSpc>
            </a:pPr>
            <a:endParaRPr dirty="0"/>
          </a:p>
          <a:p>
            <a:pPr algn="just">
              <a:lnSpc>
                <a:spcPct val="100000"/>
              </a:lnSpc>
            </a:pPr>
            <a:r>
              <a:rPr lang="pt-BR" sz="2800" strike="noStrike" dirty="0">
                <a:solidFill>
                  <a:srgbClr val="000000"/>
                </a:solidFill>
                <a:latin typeface="Calibri"/>
                <a:ea typeface="DejaVu Sans"/>
              </a:rPr>
              <a:t> A estrutura física atual da UBS, tem paredes de alvenaria, janelas e portas de madeira, piso liso de cerâmica</a:t>
            </a:r>
            <a:r>
              <a:rPr lang="pt-BR" sz="2800" strike="noStrike" dirty="0" smtClean="0">
                <a:solidFill>
                  <a:srgbClr val="000000"/>
                </a:solidFill>
                <a:latin typeface="Calibri"/>
                <a:ea typeface="DejaVu Sans"/>
              </a:rPr>
              <a:t>, contando </a:t>
            </a:r>
            <a:r>
              <a:rPr lang="pt-BR" sz="2800" strike="noStrike" dirty="0">
                <a:solidFill>
                  <a:srgbClr val="000000"/>
                </a:solidFill>
                <a:latin typeface="Calibri"/>
                <a:ea typeface="DejaVu Sans"/>
              </a:rPr>
              <a:t>com sala de espera</a:t>
            </a:r>
            <a:r>
              <a:rPr lang="pt-BR" sz="2800" strike="noStrike" dirty="0" smtClean="0">
                <a:solidFill>
                  <a:srgbClr val="000000"/>
                </a:solidFill>
                <a:latin typeface="Calibri"/>
                <a:ea typeface="DejaVu Sans"/>
              </a:rPr>
              <a:t>, sala </a:t>
            </a:r>
            <a:r>
              <a:rPr lang="pt-BR" sz="2800" strike="noStrike" dirty="0">
                <a:solidFill>
                  <a:srgbClr val="000000"/>
                </a:solidFill>
                <a:latin typeface="Calibri"/>
                <a:ea typeface="DejaVu Sans"/>
              </a:rPr>
              <a:t>de consulta médica, sala de curativos e enfermagem, sala de vacina, farmácia, laboratório de malária, cozinha e um banheiro para funcionários e pacientes. </a:t>
            </a:r>
            <a:endParaRPr dirty="0"/>
          </a:p>
          <a:p>
            <a:pPr algn="just">
              <a:lnSpc>
                <a:spcPct val="100000"/>
              </a:lnSpc>
            </a:pPr>
            <a:endParaRPr dirty="0"/>
          </a:p>
          <a:p>
            <a:pPr algn="just">
              <a:lnSpc>
                <a:spcPct val="100000"/>
              </a:lnSpc>
            </a:pPr>
            <a:endParaRPr dirty="0"/>
          </a:p>
          <a:p>
            <a:pPr algn="just">
              <a:lnSpc>
                <a:spcPct val="100000"/>
              </a:lnSpc>
            </a:pPr>
            <a:endParaRPr dirty="0"/>
          </a:p>
          <a:p>
            <a:pPr algn="just">
              <a:lnSpc>
                <a:spcPct val="100000"/>
              </a:lnSpc>
            </a:pPr>
            <a:endParaRPr dirty="0"/>
          </a:p>
          <a:p>
            <a:pPr algn="just">
              <a:lnSpc>
                <a:spcPct val="100000"/>
              </a:lnSpc>
            </a:pPr>
            <a:endParaRPr dirty="0"/>
          </a:p>
          <a:p>
            <a:pPr algn="just">
              <a:lnSpc>
                <a:spcPct val="100000"/>
              </a:lnSpc>
            </a:pPr>
            <a:endParaRPr dirty="0"/>
          </a:p>
          <a:p>
            <a:pPr algn="just">
              <a:lnSpc>
                <a:spcPct val="100000"/>
              </a:lnSpc>
            </a:pPr>
            <a:endParaRPr dirty="0"/>
          </a:p>
        </p:txBody>
      </p:sp>
      <p:sp>
        <p:nvSpPr>
          <p:cNvPr id="233" name="CustomShape 3"/>
          <p:cNvSpPr/>
          <p:nvPr/>
        </p:nvSpPr>
        <p:spPr>
          <a:xfrm>
            <a:off x="683640" y="1006560"/>
            <a:ext cx="503280" cy="35928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xmlns="" val="33183031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539640" y="180000"/>
            <a:ext cx="817164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Wingdings" charset="2"/>
              <a:buChar char=""/>
            </a:pPr>
            <a:r>
              <a:rPr lang="pt-BR" sz="3200" b="1" strike="noStrike">
                <a:solidFill>
                  <a:srgbClr val="0000CC"/>
                </a:solidFill>
                <a:latin typeface="Arial"/>
                <a:ea typeface="DejaVu Sans"/>
              </a:rPr>
              <a:t>Caracterização das Ações da ESF</a:t>
            </a:r>
            <a:endParaRPr/>
          </a:p>
        </p:txBody>
      </p:sp>
      <p:sp>
        <p:nvSpPr>
          <p:cNvPr id="228" name="CustomShape 2"/>
          <p:cNvSpPr/>
          <p:nvPr/>
        </p:nvSpPr>
        <p:spPr>
          <a:xfrm>
            <a:off x="395640" y="771480"/>
            <a:ext cx="8064000" cy="338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b="1" strike="noStrike">
                <a:solidFill>
                  <a:srgbClr val="000099"/>
                </a:solidFill>
                <a:latin typeface="Arial"/>
                <a:ea typeface="DejaVu Sans"/>
              </a:rPr>
              <a:t>Atenção à Saúde:</a:t>
            </a:r>
            <a:endParaRPr/>
          </a:p>
          <a:p>
            <a:pPr algn="ctr">
              <a:lnSpc>
                <a:spcPct val="100000"/>
              </a:lnSpc>
            </a:pPr>
            <a:r>
              <a:rPr lang="pt-BR" sz="2400" strike="noStrike">
                <a:solidFill>
                  <a:srgbClr val="000099"/>
                </a:solidFill>
                <a:latin typeface="Arial"/>
                <a:ea typeface="DejaVu Sans"/>
              </a:rPr>
              <a:t>Vacinas;  </a:t>
            </a:r>
            <a:endParaRPr/>
          </a:p>
          <a:p>
            <a:pPr algn="ctr">
              <a:lnSpc>
                <a:spcPct val="100000"/>
              </a:lnSpc>
              <a:buFont typeface="Arial"/>
              <a:buChar char="•"/>
            </a:pPr>
            <a:r>
              <a:rPr lang="pt-BR" sz="2400" strike="noStrike">
                <a:solidFill>
                  <a:srgbClr val="0000CC"/>
                </a:solidFill>
                <a:latin typeface="Arial"/>
                <a:ea typeface="DejaVu Sans"/>
              </a:rPr>
              <a:t>Pré-natal; </a:t>
            </a:r>
            <a:endParaRPr/>
          </a:p>
          <a:p>
            <a:pPr algn="ctr">
              <a:lnSpc>
                <a:spcPct val="100000"/>
              </a:lnSpc>
              <a:buFont typeface="Arial"/>
              <a:buChar char="•"/>
            </a:pPr>
            <a:r>
              <a:rPr lang="pt-BR" sz="2400" strike="noStrike">
                <a:solidFill>
                  <a:srgbClr val="0000CC"/>
                </a:solidFill>
                <a:latin typeface="Arial"/>
                <a:ea typeface="DejaVu Sans"/>
              </a:rPr>
              <a:t>Puericultura;</a:t>
            </a:r>
            <a:endParaRPr/>
          </a:p>
          <a:p>
            <a:pPr algn="ctr">
              <a:lnSpc>
                <a:spcPct val="100000"/>
              </a:lnSpc>
              <a:buFont typeface="Arial"/>
              <a:buChar char="•"/>
            </a:pPr>
            <a:r>
              <a:rPr lang="pt-BR" sz="2400" strike="noStrike">
                <a:solidFill>
                  <a:srgbClr val="000099"/>
                </a:solidFill>
                <a:latin typeface="Arial"/>
                <a:ea typeface="DejaVu Sans"/>
              </a:rPr>
              <a:t>Atendimentos aos idosos; </a:t>
            </a:r>
            <a:endParaRPr/>
          </a:p>
          <a:p>
            <a:pPr algn="ctr">
              <a:lnSpc>
                <a:spcPct val="100000"/>
              </a:lnSpc>
              <a:buFont typeface="Arial"/>
              <a:buChar char="•"/>
            </a:pPr>
            <a:r>
              <a:rPr lang="pt-BR" sz="2400" strike="noStrike">
                <a:solidFill>
                  <a:srgbClr val="000099"/>
                </a:solidFill>
                <a:latin typeface="Arial"/>
                <a:ea typeface="DejaVu Sans"/>
              </a:rPr>
              <a:t>Atendimento odontológico; </a:t>
            </a:r>
            <a:endParaRPr/>
          </a:p>
          <a:p>
            <a:pPr algn="ctr">
              <a:lnSpc>
                <a:spcPct val="100000"/>
              </a:lnSpc>
              <a:buFont typeface="Arial"/>
              <a:buChar char="•"/>
            </a:pPr>
            <a:r>
              <a:rPr lang="pt-BR" sz="2400" strike="noStrike">
                <a:solidFill>
                  <a:srgbClr val="000099"/>
                </a:solidFill>
                <a:latin typeface="Arial"/>
                <a:ea typeface="DejaVu Sans"/>
              </a:rPr>
              <a:t>Atendimento aos hipertensos e diabéticos; </a:t>
            </a:r>
            <a:endParaRPr/>
          </a:p>
          <a:p>
            <a:pPr algn="ctr">
              <a:lnSpc>
                <a:spcPct val="100000"/>
              </a:lnSpc>
              <a:buFont typeface="Arial"/>
              <a:buChar char="•"/>
            </a:pPr>
            <a:r>
              <a:rPr lang="pt-BR" sz="2400" strike="noStrike">
                <a:solidFill>
                  <a:srgbClr val="000099"/>
                </a:solidFill>
                <a:latin typeface="Arial"/>
                <a:ea typeface="DejaVu Sans"/>
              </a:rPr>
              <a:t>Atendimento a crianças e adolescentes;</a:t>
            </a:r>
            <a:endParaRPr/>
          </a:p>
          <a:p>
            <a:pPr algn="ctr">
              <a:lnSpc>
                <a:spcPct val="100000"/>
              </a:lnSpc>
              <a:buFont typeface="Arial"/>
              <a:buChar char="•"/>
            </a:pPr>
            <a:r>
              <a:rPr lang="pt-BR" sz="2400" strike="noStrike">
                <a:solidFill>
                  <a:srgbClr val="00CC33"/>
                </a:solidFill>
                <a:latin typeface="Arial"/>
                <a:ea typeface="DejaVu Sans"/>
              </a:rPr>
              <a:t>Prevenção dos cânceres de colo de útero e mama.</a:t>
            </a:r>
            <a:endParaRPr/>
          </a:p>
        </p:txBody>
      </p:sp>
      <p:sp>
        <p:nvSpPr>
          <p:cNvPr id="229" name="CustomShape 3"/>
          <p:cNvSpPr/>
          <p:nvPr/>
        </p:nvSpPr>
        <p:spPr>
          <a:xfrm>
            <a:off x="5076000" y="4797000"/>
            <a:ext cx="3938400" cy="155304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pt-BR" sz="2400" strike="noStrike">
                <a:solidFill>
                  <a:srgbClr val="000000"/>
                </a:solidFill>
                <a:latin typeface="Arial"/>
                <a:ea typeface="DejaVu Sans"/>
              </a:rPr>
              <a:t>Promoção da Saúde; </a:t>
            </a:r>
            <a:endParaRPr/>
          </a:p>
          <a:p>
            <a:pPr>
              <a:lnSpc>
                <a:spcPct val="100000"/>
              </a:lnSpc>
              <a:buFont typeface="Arial"/>
              <a:buChar char="•"/>
            </a:pPr>
            <a:r>
              <a:rPr lang="pt-BR" sz="2400" strike="noStrike">
                <a:solidFill>
                  <a:srgbClr val="000000"/>
                </a:solidFill>
                <a:latin typeface="Arial"/>
                <a:ea typeface="DejaVu Sans"/>
              </a:rPr>
              <a:t>Prevenção de Doenças;</a:t>
            </a:r>
            <a:endParaRPr/>
          </a:p>
          <a:p>
            <a:pPr>
              <a:lnSpc>
                <a:spcPct val="100000"/>
              </a:lnSpc>
              <a:buFont typeface="Arial"/>
              <a:buChar char="•"/>
            </a:pPr>
            <a:r>
              <a:rPr lang="pt-BR" sz="2400" strike="noStrike">
                <a:solidFill>
                  <a:srgbClr val="000000"/>
                </a:solidFill>
                <a:latin typeface="Arial"/>
                <a:ea typeface="DejaVu Sans"/>
              </a:rPr>
              <a:t>Protocolos Clínicos do Ministério da Saúde.</a:t>
            </a:r>
            <a:endParaRPr/>
          </a:p>
        </p:txBody>
      </p:sp>
      <p:sp>
        <p:nvSpPr>
          <p:cNvPr id="230" name="CustomShape 4"/>
          <p:cNvSpPr/>
          <p:nvPr/>
        </p:nvSpPr>
        <p:spPr>
          <a:xfrm>
            <a:off x="107640" y="4797000"/>
            <a:ext cx="4088880" cy="191880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strike="noStrike">
                <a:solidFill>
                  <a:srgbClr val="000000"/>
                </a:solidFill>
                <a:latin typeface="Arial"/>
                <a:ea typeface="DejaVu Sans"/>
              </a:rPr>
              <a:t>Atenção integral à saúde;</a:t>
            </a:r>
            <a:endParaRPr/>
          </a:p>
          <a:p>
            <a:pPr algn="ctr">
              <a:lnSpc>
                <a:spcPct val="100000"/>
              </a:lnSpc>
            </a:pPr>
            <a:r>
              <a:rPr lang="pt-BR" sz="2400" strike="noStrike">
                <a:solidFill>
                  <a:srgbClr val="000000"/>
                </a:solidFill>
                <a:latin typeface="Arial"/>
                <a:ea typeface="DejaVu Sans"/>
              </a:rPr>
              <a:t>Ações ind. e coletivas;</a:t>
            </a:r>
            <a:endParaRPr/>
          </a:p>
          <a:p>
            <a:pPr algn="ctr">
              <a:lnSpc>
                <a:spcPct val="100000"/>
              </a:lnSpc>
            </a:pPr>
            <a:r>
              <a:rPr lang="pt-BR" sz="2400" strike="noStrike">
                <a:solidFill>
                  <a:srgbClr val="000000"/>
                </a:solidFill>
                <a:latin typeface="Arial"/>
                <a:ea typeface="DejaVu Sans"/>
              </a:rPr>
              <a:t>Trabalho em equipe; </a:t>
            </a:r>
            <a:endParaRPr/>
          </a:p>
          <a:p>
            <a:pPr algn="ctr">
              <a:lnSpc>
                <a:spcPct val="100000"/>
              </a:lnSpc>
            </a:pPr>
            <a:r>
              <a:rPr lang="pt-BR" sz="2400" strike="noStrike">
                <a:solidFill>
                  <a:srgbClr val="000000"/>
                </a:solidFill>
                <a:latin typeface="Arial"/>
                <a:ea typeface="DejaVu Sans"/>
              </a:rPr>
              <a:t>Participação social;</a:t>
            </a:r>
            <a:endParaRPr/>
          </a:p>
          <a:p>
            <a:pPr algn="ctr">
              <a:lnSpc>
                <a:spcPct val="100000"/>
              </a:lnSpc>
            </a:pPr>
            <a:r>
              <a:rPr lang="pt-BR" sz="2400" strike="noStrike">
                <a:solidFill>
                  <a:srgbClr val="000000"/>
                </a:solidFill>
                <a:latin typeface="Arial"/>
                <a:ea typeface="DejaVu Sans"/>
              </a:rPr>
              <a:t>Visitas domiciliares.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2140</Words>
  <Application>Microsoft Office PowerPoint</Application>
  <PresentationFormat>Presentación en pantalla (4:3)</PresentationFormat>
  <Paragraphs>328</Paragraphs>
  <Slides>42</Slides>
  <Notes>4</Notes>
  <HiddenSlides>0</HiddenSlides>
  <MMClips>0</MMClips>
  <ScaleCrop>false</ScaleCrop>
  <HeadingPairs>
    <vt:vector size="4" baseType="variant">
      <vt:variant>
        <vt:lpstr>Tema</vt:lpstr>
      </vt:variant>
      <vt:variant>
        <vt:i4>5</vt:i4>
      </vt:variant>
      <vt:variant>
        <vt:lpstr>Títulos de diapositiva</vt:lpstr>
      </vt:variant>
      <vt:variant>
        <vt:i4>42</vt:i4>
      </vt:variant>
    </vt:vector>
  </HeadingPairs>
  <TitlesOfParts>
    <vt:vector size="47" baseType="lpstr">
      <vt:lpstr>Office Theme</vt:lpstr>
      <vt:lpstr>Office Theme</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Vera</dc:creator>
  <cp:lastModifiedBy>leo</cp:lastModifiedBy>
  <cp:revision>7</cp:revision>
  <dcterms:modified xsi:type="dcterms:W3CDTF">2016-04-06T06:18:20Z</dcterms:modified>
</cp:coreProperties>
</file>